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58" r:id="rId3"/>
    <p:sldId id="259" r:id="rId4"/>
    <p:sldId id="260" r:id="rId5"/>
    <p:sldId id="261" r:id="rId6"/>
    <p:sldId id="270" r:id="rId7"/>
    <p:sldId id="271" r:id="rId8"/>
    <p:sldId id="298" r:id="rId9"/>
    <p:sldId id="272"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83634-82A2-4F08-9E52-19902DE7FF7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289437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83634-82A2-4F08-9E52-19902DE7FF7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168531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83634-82A2-4F08-9E52-19902DE7FF7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55388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83634-82A2-4F08-9E52-19902DE7FF7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309895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83634-82A2-4F08-9E52-19902DE7FF7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163215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83634-82A2-4F08-9E52-19902DE7FF7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373872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83634-82A2-4F08-9E52-19902DE7FF77}"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34631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83634-82A2-4F08-9E52-19902DE7FF77}"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16022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83634-82A2-4F08-9E52-19902DE7FF77}"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399131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83634-82A2-4F08-9E52-19902DE7FF7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392992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83634-82A2-4F08-9E52-19902DE7FF7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AC1D3-5CB9-417B-B4D4-5B24489D16CA}" type="slidenum">
              <a:rPr lang="en-US" smtClean="0"/>
              <a:t>‹#›</a:t>
            </a:fld>
            <a:endParaRPr lang="en-US"/>
          </a:p>
        </p:txBody>
      </p:sp>
    </p:spTree>
    <p:extLst>
      <p:ext uri="{BB962C8B-B14F-4D97-AF65-F5344CB8AC3E}">
        <p14:creationId xmlns:p14="http://schemas.microsoft.com/office/powerpoint/2010/main" val="195293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83634-82A2-4F08-9E52-19902DE7FF77}" type="datetimeFigureOut">
              <a:rPr lang="en-US" smtClean="0"/>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AC1D3-5CB9-417B-B4D4-5B24489D16CA}" type="slidenum">
              <a:rPr lang="en-US" smtClean="0"/>
              <a:t>‹#›</a:t>
            </a:fld>
            <a:endParaRPr lang="en-US"/>
          </a:p>
        </p:txBody>
      </p:sp>
    </p:spTree>
    <p:extLst>
      <p:ext uri="{BB962C8B-B14F-4D97-AF65-F5344CB8AC3E}">
        <p14:creationId xmlns:p14="http://schemas.microsoft.com/office/powerpoint/2010/main" val="25732364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1"/>
            <a:ext cx="8229600" cy="1512169"/>
          </a:xfrm>
        </p:spPr>
        <p:txBody>
          <a:bodyPr>
            <a:normAutofit/>
          </a:bodyPr>
          <a:lstStyle/>
          <a:p>
            <a:pPr marL="0" indent="0" algn="ctr">
              <a:buNone/>
            </a:pPr>
            <a:r>
              <a:rPr lang="en-US" sz="2800" i="1" smtClean="0">
                <a:ea typeface="Calibri" pitchFamily="34" charset="0"/>
                <a:cs typeface="Calibri" pitchFamily="34" charset="0"/>
              </a:rPr>
              <a:t>Milutin </a:t>
            </a:r>
            <a:r>
              <a:rPr lang="en-US" sz="2800" i="1">
                <a:ea typeface="Calibri" pitchFamily="34" charset="0"/>
                <a:cs typeface="Calibri" pitchFamily="34" charset="0"/>
              </a:rPr>
              <a:t>Ostojić</a:t>
            </a:r>
            <a:r>
              <a:rPr lang="en-US" sz="2800" b="1" i="1">
                <a:ea typeface="Calibri" pitchFamily="34" charset="0"/>
                <a:cs typeface="Calibri" pitchFamily="34" charset="0"/>
              </a:rPr>
              <a:t/>
            </a:r>
            <a:br>
              <a:rPr lang="en-US" sz="2800" b="1" i="1">
                <a:ea typeface="Calibri" pitchFamily="34" charset="0"/>
                <a:cs typeface="Calibri" pitchFamily="34" charset="0"/>
              </a:rPr>
            </a:br>
            <a:r>
              <a:rPr lang="en-US" sz="2800" i="1" smtClean="0">
                <a:ea typeface="Calibri" pitchFamily="34" charset="0"/>
                <a:cs typeface="Calibri" pitchFamily="34" charset="0"/>
              </a:rPr>
              <a:t>Milorad  Samar</a:t>
            </a:r>
            <a:r>
              <a:rPr lang="sr-Latn-RS" sz="2800" i="1" smtClean="0">
                <a:ea typeface="Calibri" pitchFamily="34" charset="0"/>
                <a:cs typeface="Calibri" pitchFamily="34" charset="0"/>
              </a:rPr>
              <a:t>džić</a:t>
            </a:r>
          </a:p>
          <a:p>
            <a:pPr marL="0" indent="0" algn="ctr">
              <a:buNone/>
            </a:pPr>
            <a:r>
              <a:rPr lang="sr-Latn-RS" sz="2800" i="1" smtClean="0"/>
              <a:t>Radinko Kostić</a:t>
            </a:r>
            <a:endParaRPr lang="en-US" sz="2800" i="1"/>
          </a:p>
        </p:txBody>
      </p:sp>
      <p:sp>
        <p:nvSpPr>
          <p:cNvPr id="4" name="Rectangle 3"/>
          <p:cNvSpPr/>
          <p:nvPr/>
        </p:nvSpPr>
        <p:spPr>
          <a:xfrm>
            <a:off x="0" y="3429000"/>
            <a:ext cx="8964488" cy="3046988"/>
          </a:xfrm>
          <a:prstGeom prst="rect">
            <a:avLst/>
          </a:prstGeom>
        </p:spPr>
        <p:txBody>
          <a:bodyPr wrap="square">
            <a:spAutoFit/>
          </a:bodyPr>
          <a:lstStyle/>
          <a:p>
            <a:pPr algn="ctr"/>
            <a:r>
              <a:rPr lang="en-US" sz="3200" b="1" i="1" smtClean="0"/>
              <a:t>MAGNETSKO </a:t>
            </a:r>
            <a:r>
              <a:rPr lang="en-US" sz="3200" b="1" i="1"/>
              <a:t>POLJE BIPOLARNOG HVDC KABLA ITALIJA-CRNA GORA</a:t>
            </a:r>
            <a:endParaRPr lang="en-US" sz="3200" i="1"/>
          </a:p>
          <a:p>
            <a:pPr algn="ctr"/>
            <a:r>
              <a:rPr lang="en-US" sz="3200" b="1" i="1"/>
              <a:t>NA PODVODNOJ I KOPNENOJ DIONICI</a:t>
            </a:r>
            <a:endParaRPr lang="en-US" sz="3200" i="1"/>
          </a:p>
          <a:p>
            <a:pPr algn="ctr">
              <a:spcBef>
                <a:spcPts val="0"/>
              </a:spcBef>
            </a:pPr>
            <a:endParaRPr lang="sr-Latn-RS" sz="3200" i="1" smtClean="0"/>
          </a:p>
          <a:p>
            <a:pPr algn="ctr">
              <a:spcBef>
                <a:spcPts val="0"/>
              </a:spcBef>
            </a:pPr>
            <a:endParaRPr lang="sr-Latn-RS" sz="3200" i="1"/>
          </a:p>
          <a:p>
            <a:pPr algn="ctr">
              <a:spcBef>
                <a:spcPts val="0"/>
              </a:spcBef>
            </a:pPr>
            <a:r>
              <a:rPr lang="sr-Latn-RS" sz="2800" i="1" smtClean="0"/>
              <a:t>Herceg Novi – Igalo 11-14 maj 2015.</a:t>
            </a:r>
            <a:endParaRPr lang="en-US" sz="2800" i="1"/>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 descr="logo CG KO CIG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0"/>
            <a:ext cx="1512887" cy="958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285691"/>
            <a:ext cx="462338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CRNOGORSKI KOMITET MEĐUNARODNOG VIJEĆA</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ZA VELIKE ELEKTRIČNE MREŽE - CIGRE</a:t>
            </a:r>
            <a:r>
              <a:rPr kumimoji="0" lang="de-DE" alt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1823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440" y="1095420"/>
            <a:ext cx="34861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384" y="3596633"/>
            <a:ext cx="2733675"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80528" y="-20362"/>
            <a:ext cx="840967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Figure  shows the positions of titanium nets in the 6,9 x 9,5 m structure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with a total surface area of 65.6 m</a:t>
            </a:r>
            <a:r>
              <a:rPr kumimoji="0" lang="en-US" altLang="en-US" sz="2000" b="0" i="0" u="none" strike="noStrike" cap="none" normalizeH="0" baseline="30000" smtClean="0">
                <a:ln>
                  <a:noFill/>
                </a:ln>
                <a:solidFill>
                  <a:schemeClr val="tx1"/>
                </a:solidFill>
                <a:effectLst/>
                <a:latin typeface="Arial" pitchFamily="34" charset="0"/>
                <a:ea typeface="Calibri" pitchFamily="34" charset="0"/>
                <a:cs typeface="Arial" pitchFamily="34" charset="0"/>
              </a:rPr>
              <a:t>2</a:t>
            </a:r>
            <a:r>
              <a:rPr kumimoji="0" lang="en-US" alt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3142325" y="3241759"/>
            <a:ext cx="25097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smtClean="0">
                <a:ln>
                  <a:noFill/>
                </a:ln>
                <a:solidFill>
                  <a:schemeClr val="tx1"/>
                </a:solidFill>
                <a:effectLst/>
                <a:latin typeface="Arial" pitchFamily="34" charset="0"/>
                <a:ea typeface="Calibri" pitchFamily="34" charset="0"/>
                <a:cs typeface="Arial" pitchFamily="34" charset="0"/>
              </a:rPr>
              <a:t>Dispersion element</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2711592" y="5959733"/>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smtClean="0">
                <a:ln>
                  <a:noFill/>
                </a:ln>
                <a:solidFill>
                  <a:schemeClr val="tx1"/>
                </a:solidFill>
                <a:effectLst/>
                <a:latin typeface="Arial" pitchFamily="34" charset="0"/>
                <a:cs typeface="Arial" pitchFamily="34" charset="0"/>
              </a:rPr>
              <a:t>Concentric Configuration of the Net</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38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121"/>
                                        </p:tgtEl>
                                        <p:attrNameLst>
                                          <p:attrName>style.visibility</p:attrName>
                                        </p:attrNameLst>
                                      </p:cBhvr>
                                      <p:to>
                                        <p:strVal val="visible"/>
                                      </p:to>
                                    </p:set>
                                    <p:anim calcmode="lin" valueType="num">
                                      <p:cBhvr>
                                        <p:cTn id="18" dur="500" fill="hold"/>
                                        <p:tgtEl>
                                          <p:spTgt spid="5121"/>
                                        </p:tgtEl>
                                        <p:attrNameLst>
                                          <p:attrName>ppt_w</p:attrName>
                                        </p:attrNameLst>
                                      </p:cBhvr>
                                      <p:tavLst>
                                        <p:tav tm="0">
                                          <p:val>
                                            <p:fltVal val="0"/>
                                          </p:val>
                                        </p:tav>
                                        <p:tav tm="100000">
                                          <p:val>
                                            <p:strVal val="#ppt_w"/>
                                          </p:val>
                                        </p:tav>
                                      </p:tavLst>
                                    </p:anim>
                                    <p:anim calcmode="lin" valueType="num">
                                      <p:cBhvr>
                                        <p:cTn id="19" dur="500" fill="hold"/>
                                        <p:tgtEl>
                                          <p:spTgt spid="5121"/>
                                        </p:tgtEl>
                                        <p:attrNameLst>
                                          <p:attrName>ppt_h</p:attrName>
                                        </p:attrNameLst>
                                      </p:cBhvr>
                                      <p:tavLst>
                                        <p:tav tm="0">
                                          <p:val>
                                            <p:fltVal val="0"/>
                                          </p:val>
                                        </p:tav>
                                        <p:tav tm="100000">
                                          <p:val>
                                            <p:strVal val="#ppt_h"/>
                                          </p:val>
                                        </p:tav>
                                      </p:tavLst>
                                    </p:anim>
                                    <p:animEffect transition="in" filter="fade">
                                      <p:cBhvr>
                                        <p:cTn id="20" dur="500"/>
                                        <p:tgtEl>
                                          <p:spTgt spid="51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99692" y="692696"/>
            <a:ext cx="5688632" cy="3750896"/>
          </a:xfrm>
          <a:prstGeom prst="rect">
            <a:avLst/>
          </a:prstGeom>
          <a:noFill/>
          <a:ln>
            <a:noFill/>
          </a:ln>
        </p:spPr>
      </p:pic>
      <p:sp>
        <p:nvSpPr>
          <p:cNvPr id="4" name="Rectangle 3"/>
          <p:cNvSpPr/>
          <p:nvPr/>
        </p:nvSpPr>
        <p:spPr>
          <a:xfrm>
            <a:off x="467544" y="4204334"/>
            <a:ext cx="8352928" cy="2308324"/>
          </a:xfrm>
          <a:prstGeom prst="rect">
            <a:avLst/>
          </a:prstGeom>
        </p:spPr>
        <p:txBody>
          <a:bodyPr wrap="square">
            <a:spAutoFit/>
          </a:bodyPr>
          <a:lstStyle/>
          <a:p>
            <a:r>
              <a:rPr lang="en-US" i="1"/>
              <a:t> Legend:</a:t>
            </a:r>
            <a:r>
              <a:rPr lang="en-US"/>
              <a:t>   </a:t>
            </a:r>
          </a:p>
          <a:p>
            <a:pPr lvl="0"/>
            <a:r>
              <a:rPr lang="en-US" smtClean="0"/>
              <a:t>1. Fibreglass </a:t>
            </a:r>
            <a:r>
              <a:rPr lang="en-US"/>
              <a:t>structures with electrode elements (11.0 x 9.5 m)</a:t>
            </a:r>
          </a:p>
          <a:p>
            <a:pPr lvl="0"/>
            <a:r>
              <a:rPr lang="en-US" smtClean="0"/>
              <a:t>2. FG7K </a:t>
            </a:r>
            <a:r>
              <a:rPr lang="en-US"/>
              <a:t>cables, 120 mm</a:t>
            </a:r>
            <a:r>
              <a:rPr lang="en-US" baseline="30000"/>
              <a:t>2</a:t>
            </a:r>
            <a:r>
              <a:rPr lang="en-US"/>
              <a:t>, for the supply of every structure</a:t>
            </a:r>
          </a:p>
          <a:p>
            <a:pPr lvl="0"/>
            <a:r>
              <a:rPr lang="en-US" smtClean="0"/>
              <a:t>3. Cement </a:t>
            </a:r>
            <a:r>
              <a:rPr lang="en-US"/>
              <a:t>cable protection</a:t>
            </a:r>
          </a:p>
          <a:p>
            <a:pPr lvl="0"/>
            <a:r>
              <a:rPr lang="en-US" smtClean="0"/>
              <a:t>4. Junction </a:t>
            </a:r>
            <a:r>
              <a:rPr lang="en-US"/>
              <a:t>joints</a:t>
            </a:r>
          </a:p>
          <a:p>
            <a:pPr lvl="0"/>
            <a:r>
              <a:rPr lang="en-US" smtClean="0"/>
              <a:t>5. Medium </a:t>
            </a:r>
            <a:r>
              <a:rPr lang="en-US"/>
              <a:t>voltage cable with three 3x400 mm</a:t>
            </a:r>
            <a:r>
              <a:rPr lang="en-US" baseline="30000"/>
              <a:t>2</a:t>
            </a:r>
            <a:r>
              <a:rPr lang="en-US"/>
              <a:t> cores for connection to </a:t>
            </a:r>
            <a:r>
              <a:rPr lang="en-US" smtClean="0"/>
              <a:t>the</a:t>
            </a:r>
          </a:p>
          <a:p>
            <a:pPr lvl="0"/>
            <a:r>
              <a:rPr lang="en-US"/>
              <a:t> </a:t>
            </a:r>
            <a:r>
              <a:rPr lang="en-US" smtClean="0"/>
              <a:t>  </a:t>
            </a:r>
            <a:r>
              <a:rPr lang="en-US"/>
              <a:t>converter station</a:t>
            </a:r>
          </a:p>
          <a:p>
            <a:pPr lvl="0"/>
            <a:r>
              <a:rPr lang="en-US" smtClean="0"/>
              <a:t>6. Cement </a:t>
            </a:r>
            <a:r>
              <a:rPr lang="en-US"/>
              <a:t>protection (tetrapodes)</a:t>
            </a:r>
          </a:p>
        </p:txBody>
      </p:sp>
      <p:sp>
        <p:nvSpPr>
          <p:cNvPr id="2" name="Rectangle 1"/>
          <p:cNvSpPr/>
          <p:nvPr/>
        </p:nvSpPr>
        <p:spPr>
          <a:xfrm>
            <a:off x="3203848" y="5493"/>
            <a:ext cx="2188420" cy="461665"/>
          </a:xfrm>
          <a:prstGeom prst="rect">
            <a:avLst/>
          </a:prstGeom>
        </p:spPr>
        <p:txBody>
          <a:bodyPr wrap="none">
            <a:spAutoFit/>
          </a:bodyPr>
          <a:lstStyle/>
          <a:p>
            <a:r>
              <a:rPr lang="en-US" sz="2400" i="1"/>
              <a:t>Electrode Plan</a:t>
            </a:r>
            <a:endParaRPr lang="en-US" sz="2400"/>
          </a:p>
        </p:txBody>
      </p:sp>
    </p:spTree>
    <p:extLst>
      <p:ext uri="{BB962C8B-B14F-4D97-AF65-F5344CB8AC3E}">
        <p14:creationId xmlns:p14="http://schemas.microsoft.com/office/powerpoint/2010/main" val="7103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4345"/>
            <a:ext cx="8568952" cy="3139321"/>
          </a:xfrm>
          <a:prstGeom prst="rect">
            <a:avLst/>
          </a:prstGeom>
        </p:spPr>
        <p:txBody>
          <a:bodyPr wrap="square">
            <a:spAutoFit/>
          </a:bodyPr>
          <a:lstStyle/>
          <a:p>
            <a:r>
              <a:rPr lang="en-US"/>
              <a:t>In the following presented are calculations method and results of the magnetic field in underground and submarine HVDC cable systems, performed by Study authors </a:t>
            </a:r>
            <a:r>
              <a:rPr lang="sr-Latn-RS"/>
              <a:t>for </a:t>
            </a:r>
            <a:r>
              <a:rPr lang="sr-Latn-CS"/>
              <a:t>all possible combinations</a:t>
            </a:r>
            <a:r>
              <a:rPr lang="en-US"/>
              <a:t>.</a:t>
            </a:r>
          </a:p>
          <a:p>
            <a:r>
              <a:rPr lang="en-US"/>
              <a:t>National and international regulations, guidelines and recommendations serve to limit the exposure of general population and professionals to harmful effects of electric and magnetic fields. Best known international documents are the guidelines provided by the International Commission on Non-Ionizing Protection – ICNIRP, World Health Organization – WHO, and belonging International Agencies for Research on Cancer – IARC. According to those recommendations, limit levels of EM field effect on exposed population are lower than for the staff who are exposed in their workplaces, although in controlled conditions. </a:t>
            </a:r>
          </a:p>
        </p:txBody>
      </p:sp>
      <p:sp>
        <p:nvSpPr>
          <p:cNvPr id="3" name="Rectangle 2"/>
          <p:cNvSpPr/>
          <p:nvPr/>
        </p:nvSpPr>
        <p:spPr>
          <a:xfrm>
            <a:off x="323528" y="3933056"/>
            <a:ext cx="8568952" cy="2308324"/>
          </a:xfrm>
          <a:prstGeom prst="rect">
            <a:avLst/>
          </a:prstGeom>
        </p:spPr>
        <p:txBody>
          <a:bodyPr wrap="square">
            <a:spAutoFit/>
          </a:bodyPr>
          <a:lstStyle/>
          <a:p>
            <a:r>
              <a:rPr lang="sr-Latn-CS"/>
              <a:t>In this Study presented are the values of magnetic induction as a function of distance from </a:t>
            </a:r>
            <a:r>
              <a:rPr lang="en-US"/>
              <a:t>Prysmian</a:t>
            </a:r>
            <a:r>
              <a:rPr lang="sr-Latn-CS"/>
              <a:t>  and Nexans cables, for the stated current 1200A in the following cases: </a:t>
            </a:r>
            <a:endParaRPr lang="en-US"/>
          </a:p>
          <a:p>
            <a:pPr lvl="0"/>
            <a:r>
              <a:rPr lang="en-GB" smtClean="0"/>
              <a:t>Bipolar </a:t>
            </a:r>
            <a:r>
              <a:rPr lang="en-GB"/>
              <a:t>operation of cables</a:t>
            </a:r>
            <a:endParaRPr lang="en-US"/>
          </a:p>
          <a:p>
            <a:pPr lvl="0"/>
            <a:r>
              <a:rPr lang="en-GB"/>
              <a:t>Unipolar operation of cables (single pole) with the return current in electrode cable.</a:t>
            </a:r>
            <a:endParaRPr lang="en-US"/>
          </a:p>
          <a:p>
            <a:r>
              <a:rPr lang="sr-Latn-RS"/>
              <a:t> </a:t>
            </a:r>
            <a:endParaRPr lang="en-US"/>
          </a:p>
          <a:p>
            <a:r>
              <a:rPr lang="sr-Latn-RS"/>
              <a:t>Impact of the electric field on the environment is negligible, since the electric field is formed within the cable which is insulated with the metal sheath.</a:t>
            </a:r>
            <a:endParaRPr lang="en-US"/>
          </a:p>
        </p:txBody>
      </p:sp>
    </p:spTree>
    <p:extLst>
      <p:ext uri="{BB962C8B-B14F-4D97-AF65-F5344CB8AC3E}">
        <p14:creationId xmlns:p14="http://schemas.microsoft.com/office/powerpoint/2010/main" val="22603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AppData\Local\Microsoft\Windows\Temporary Internet Files\Content.Word\New Picture (16).bmp"/>
          <p:cNvPicPr/>
          <p:nvPr/>
        </p:nvPicPr>
        <p:blipFill>
          <a:blip r:embed="rId2"/>
          <a:srcRect/>
          <a:stretch>
            <a:fillRect/>
          </a:stretch>
        </p:blipFill>
        <p:spPr bwMode="auto">
          <a:xfrm>
            <a:off x="2546243" y="894447"/>
            <a:ext cx="4051513" cy="3204579"/>
          </a:xfrm>
          <a:prstGeom prst="rect">
            <a:avLst/>
          </a:prstGeom>
          <a:noFill/>
          <a:ln w="9525">
            <a:noFill/>
            <a:miter lim="800000"/>
            <a:headEnd/>
            <a:tailEnd/>
          </a:ln>
        </p:spPr>
      </p:pic>
      <p:sp>
        <p:nvSpPr>
          <p:cNvPr id="3" name="Rectangle 2"/>
          <p:cNvSpPr/>
          <p:nvPr/>
        </p:nvSpPr>
        <p:spPr>
          <a:xfrm>
            <a:off x="1889275" y="432782"/>
            <a:ext cx="5322291" cy="461665"/>
          </a:xfrm>
          <a:prstGeom prst="rect">
            <a:avLst/>
          </a:prstGeom>
        </p:spPr>
        <p:txBody>
          <a:bodyPr wrap="none">
            <a:spAutoFit/>
          </a:bodyPr>
          <a:lstStyle/>
          <a:p>
            <a:r>
              <a:rPr lang="en-US" sz="2400" i="1"/>
              <a:t>Determining the cables magnetic field</a:t>
            </a:r>
            <a:endParaRPr lang="en-US" sz="240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152400"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5"/>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p:cNvSpPr/>
          <p:nvPr/>
        </p:nvSpPr>
        <p:spPr>
          <a:xfrm>
            <a:off x="350168" y="4293096"/>
            <a:ext cx="8443664" cy="2246769"/>
          </a:xfrm>
          <a:prstGeom prst="rect">
            <a:avLst/>
          </a:prstGeom>
        </p:spPr>
        <p:txBody>
          <a:bodyPr wrap="square">
            <a:spAutoFit/>
          </a:bodyPr>
          <a:lstStyle/>
          <a:p>
            <a:r>
              <a:rPr lang="sr-Latn-CS" sz="2000"/>
              <a:t>Cable conductors are at </a:t>
            </a:r>
            <a:r>
              <a:rPr lang="sr-Latn-CS" sz="2000" i="1"/>
              <a:t>h</a:t>
            </a:r>
            <a:r>
              <a:rPr lang="sr-Latn-CS" sz="2000" i="1" baseline="-25000"/>
              <a:t>1</a:t>
            </a:r>
            <a:r>
              <a:rPr lang="sr-Latn-CS" sz="2000"/>
              <a:t> and </a:t>
            </a:r>
            <a:r>
              <a:rPr lang="sr-Latn-CS" sz="2000" i="1"/>
              <a:t>h</a:t>
            </a:r>
            <a:r>
              <a:rPr lang="sr-Latn-CS" sz="2000" i="1" baseline="-25000"/>
              <a:t>2</a:t>
            </a:r>
            <a:r>
              <a:rPr lang="sr-Latn-CS" sz="2000" baseline="-25000"/>
              <a:t> </a:t>
            </a:r>
            <a:r>
              <a:rPr lang="sr-Latn-CS" sz="2000"/>
              <a:t>depths, and at mutual distance </a:t>
            </a:r>
            <a:r>
              <a:rPr lang="sr-Latn-CS" sz="2000" i="1"/>
              <a:t>2a</a:t>
            </a:r>
            <a:r>
              <a:rPr lang="sr-Latn-CS" sz="2000"/>
              <a:t>. The origin is adopted on the ground or water surface, on the axis between two cable poles</a:t>
            </a:r>
            <a:r>
              <a:rPr lang="sr-Latn-RS" sz="2000"/>
              <a:t>.</a:t>
            </a:r>
            <a:endParaRPr lang="en-US" sz="2000"/>
          </a:p>
          <a:p>
            <a:r>
              <a:rPr lang="sr-Latn-CS" sz="2000"/>
              <a:t>Reference current directions are the direction of axis z. Strengths of magnetic field in an arbitrary point M(x,y), which are originated in an individual conductors can be calculated using Biot-Savart principle which </a:t>
            </a:r>
            <a:r>
              <a:rPr lang="en-US" sz="2000" smtClean="0"/>
              <a:t>out of</a:t>
            </a:r>
            <a:r>
              <a:rPr lang="sr-Latn-CS" sz="2000" smtClean="0"/>
              <a:t> </a:t>
            </a:r>
            <a:r>
              <a:rPr lang="sr-Latn-CS" sz="2000"/>
              <a:t>the conductor follows as</a:t>
            </a:r>
            <a:r>
              <a:rPr lang="sr-Latn-CS"/>
              <a:t>:</a:t>
            </a:r>
            <a:endParaRPr lang="en-US"/>
          </a:p>
        </p:txBody>
      </p:sp>
      <p:pic>
        <p:nvPicPr>
          <p:cNvPr id="1109"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2" y="3356992"/>
            <a:ext cx="1609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7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09"/>
                                        </p:tgtEl>
                                        <p:attrNameLst>
                                          <p:attrName>style.visibility</p:attrName>
                                        </p:attrNameLst>
                                      </p:cBhvr>
                                      <p:to>
                                        <p:strVal val="visible"/>
                                      </p:to>
                                    </p:set>
                                    <p:anim calcmode="lin" valueType="num">
                                      <p:cBhvr additive="base">
                                        <p:cTn id="15" dur="500" fill="hold"/>
                                        <p:tgtEl>
                                          <p:spTgt spid="1109"/>
                                        </p:tgtEl>
                                        <p:attrNameLst>
                                          <p:attrName>ppt_x</p:attrName>
                                        </p:attrNameLst>
                                      </p:cBhvr>
                                      <p:tavLst>
                                        <p:tav tm="0">
                                          <p:val>
                                            <p:strVal val="#ppt_x"/>
                                          </p:val>
                                        </p:tav>
                                        <p:tav tm="100000">
                                          <p:val>
                                            <p:strVal val="#ppt_x"/>
                                          </p:val>
                                        </p:tav>
                                      </p:tavLst>
                                    </p:anim>
                                    <p:anim calcmode="lin" valueType="num">
                                      <p:cBhvr additive="base">
                                        <p:cTn id="16" dur="500" fill="hold"/>
                                        <p:tgtEl>
                                          <p:spTgt spid="110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additive="base">
                                        <p:cTn id="2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 calcmode="lin" valueType="num">
                                      <p:cBhvr additive="base">
                                        <p:cTn id="27" dur="500" fill="hold"/>
                                        <p:tgtEl>
                                          <p:spTgt spid="20">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127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27028"/>
            <a:ext cx="5075240" cy="202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76763" y="3231104"/>
            <a:ext cx="7920880" cy="1323439"/>
          </a:xfrm>
          <a:prstGeom prst="rect">
            <a:avLst/>
          </a:prstGeom>
        </p:spPr>
        <p:txBody>
          <a:bodyPr wrap="square">
            <a:spAutoFit/>
          </a:bodyPr>
          <a:lstStyle/>
          <a:p>
            <a:r>
              <a:rPr lang="sr-Latn-CS" sz="2000"/>
              <a:t>By multiplying fields with sinus or cosine of corresponding angles a</a:t>
            </a:r>
            <a:r>
              <a:rPr lang="sr-Latn-CS" sz="2000" baseline="-25000"/>
              <a:t>1</a:t>
            </a:r>
            <a:r>
              <a:rPr lang="sr-Latn-CS" sz="2000"/>
              <a:t>  and  a</a:t>
            </a:r>
            <a:r>
              <a:rPr lang="sr-Latn-CS" sz="2000" baseline="-25000"/>
              <a:t>2</a:t>
            </a:r>
            <a:r>
              <a:rPr lang="sr-Latn-CS" sz="2000"/>
              <a:t>, the horizontal and vertical components of certain conductor fields in the point M(x,y) are obtained, and their summarizing results in the total of horizontal and vertical component of the field:</a:t>
            </a:r>
            <a:endParaRPr lang="en-US" sz="2000">
              <a:effectLst/>
            </a:endParaRPr>
          </a:p>
        </p:txBody>
      </p:sp>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951" y="4554543"/>
            <a:ext cx="45720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5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63"/>
                                        </p:tgtEl>
                                        <p:attrNameLst>
                                          <p:attrName>style.visibility</p:attrName>
                                        </p:attrNameLst>
                                      </p:cBhvr>
                                      <p:to>
                                        <p:strVal val="visible"/>
                                      </p:to>
                                    </p:set>
                                    <p:anim calcmode="lin" valueType="num">
                                      <p:cBhvr additive="base">
                                        <p:cTn id="13" dur="500" fill="hold"/>
                                        <p:tgtEl>
                                          <p:spTgt spid="2063"/>
                                        </p:tgtEl>
                                        <p:attrNameLst>
                                          <p:attrName>ppt_x</p:attrName>
                                        </p:attrNameLst>
                                      </p:cBhvr>
                                      <p:tavLst>
                                        <p:tav tm="0">
                                          <p:val>
                                            <p:strVal val="#ppt_x"/>
                                          </p:val>
                                        </p:tav>
                                        <p:tav tm="100000">
                                          <p:val>
                                            <p:strVal val="#ppt_x"/>
                                          </p:val>
                                        </p:tav>
                                      </p:tavLst>
                                    </p:anim>
                                    <p:anim calcmode="lin" valueType="num">
                                      <p:cBhvr additive="base">
                                        <p:cTn id="14"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AppData\Local\Microsoft\Windows\Temporary Internet Files\Content.Word\New Picture.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895406"/>
            <a:ext cx="3088614" cy="1927049"/>
          </a:xfrm>
          <a:prstGeom prst="rect">
            <a:avLst/>
          </a:prstGeom>
          <a:noFill/>
          <a:ln>
            <a:noFill/>
          </a:ln>
        </p:spPr>
      </p:pic>
      <p:pic>
        <p:nvPicPr>
          <p:cNvPr id="4" name="Picture 3" descr="C:\Users\user\AppData\Local\Microsoft\Windows\Temporary Internet Files\Content.Word\New Picture.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708" y="2914457"/>
            <a:ext cx="3258675" cy="1907998"/>
          </a:xfrm>
          <a:prstGeom prst="rect">
            <a:avLst/>
          </a:prstGeom>
          <a:noFill/>
          <a:ln>
            <a:noFill/>
          </a:ln>
        </p:spPr>
      </p:pic>
      <p:sp>
        <p:nvSpPr>
          <p:cNvPr id="14" name="Rectangle 13"/>
          <p:cNvSpPr/>
          <p:nvPr/>
        </p:nvSpPr>
        <p:spPr>
          <a:xfrm>
            <a:off x="449379" y="2404542"/>
            <a:ext cx="8299067" cy="461665"/>
          </a:xfrm>
          <a:prstGeom prst="rect">
            <a:avLst/>
          </a:prstGeom>
        </p:spPr>
        <p:txBody>
          <a:bodyPr wrap="none">
            <a:spAutoFit/>
          </a:bodyPr>
          <a:lstStyle/>
          <a:p>
            <a:r>
              <a:rPr lang="en-US" sz="2400" smtClean="0"/>
              <a:t>Results of computation for the underground Prysmian </a:t>
            </a:r>
            <a:r>
              <a:rPr lang="en-US" sz="2400"/>
              <a:t>cable</a:t>
            </a:r>
          </a:p>
        </p:txBody>
      </p:sp>
      <p:sp>
        <p:nvSpPr>
          <p:cNvPr id="15" name="TextBox 14"/>
          <p:cNvSpPr txBox="1"/>
          <p:nvPr/>
        </p:nvSpPr>
        <p:spPr>
          <a:xfrm>
            <a:off x="4822724" y="4822456"/>
            <a:ext cx="4229519" cy="1754326"/>
          </a:xfrm>
          <a:prstGeom prst="rect">
            <a:avLst/>
          </a:prstGeom>
          <a:noFill/>
        </p:spPr>
        <p:txBody>
          <a:bodyPr wrap="square" rtlCol="0">
            <a:spAutoFit/>
          </a:bodyPr>
          <a:lstStyle/>
          <a:p>
            <a:r>
              <a:rPr lang="en-US" b="1"/>
              <a:t>HVDC pole cable and electrode cable </a:t>
            </a:r>
            <a:endParaRPr lang="en-US" b="1" smtClean="0"/>
          </a:p>
          <a:p>
            <a:r>
              <a:rPr lang="en-US" b="1"/>
              <a:t>installed in  two separate </a:t>
            </a:r>
            <a:r>
              <a:rPr lang="en-US" b="1" smtClean="0"/>
              <a:t>trenches</a:t>
            </a:r>
          </a:p>
          <a:p>
            <a:r>
              <a:rPr lang="sr-Latn-CS"/>
              <a:t>Distance between cables</a:t>
            </a:r>
            <a:r>
              <a:rPr lang="en-US"/>
              <a:t>: 3 m</a:t>
            </a:r>
          </a:p>
          <a:p>
            <a:r>
              <a:rPr lang="sr-Latn-CS"/>
              <a:t>Burial of single pole cable</a:t>
            </a:r>
            <a:r>
              <a:rPr lang="en-US"/>
              <a:t>: h= 1.43</a:t>
            </a:r>
          </a:p>
          <a:p>
            <a:r>
              <a:rPr lang="sr-Latn-CS"/>
              <a:t>Burial of electrode cable</a:t>
            </a:r>
            <a:r>
              <a:rPr lang="en-US"/>
              <a:t>: 1.13 m</a:t>
            </a:r>
          </a:p>
          <a:p>
            <a:endParaRPr lang="en-US"/>
          </a:p>
        </p:txBody>
      </p:sp>
      <p:sp>
        <p:nvSpPr>
          <p:cNvPr id="17" name="TextBox 16"/>
          <p:cNvSpPr txBox="1"/>
          <p:nvPr/>
        </p:nvSpPr>
        <p:spPr>
          <a:xfrm>
            <a:off x="585499" y="4822456"/>
            <a:ext cx="4013414" cy="1754326"/>
          </a:xfrm>
          <a:prstGeom prst="rect">
            <a:avLst/>
          </a:prstGeom>
          <a:noFill/>
        </p:spPr>
        <p:txBody>
          <a:bodyPr wrap="square" rtlCol="0">
            <a:spAutoFit/>
          </a:bodyPr>
          <a:lstStyle/>
          <a:p>
            <a:pPr algn="ctr"/>
            <a:r>
              <a:rPr lang="en-US" b="1"/>
              <a:t> Two HVDC pole cables installed in two trenches </a:t>
            </a:r>
            <a:endParaRPr lang="en-US" b="1" smtClean="0"/>
          </a:p>
          <a:p>
            <a:r>
              <a:rPr lang="sr-Latn-CS"/>
              <a:t>Distance between </a:t>
            </a:r>
            <a:r>
              <a:rPr lang="en-US"/>
              <a:t>cables: 3 m</a:t>
            </a:r>
          </a:p>
          <a:p>
            <a:r>
              <a:rPr lang="sr-Latn-CS"/>
              <a:t>Cable burial</a:t>
            </a:r>
            <a:r>
              <a:rPr lang="en-US"/>
              <a:t>: </a:t>
            </a:r>
            <a:r>
              <a:rPr lang="sr-Latn-CS"/>
              <a:t>h = </a:t>
            </a:r>
            <a:r>
              <a:rPr lang="en-US"/>
              <a:t>1.43 m</a:t>
            </a:r>
          </a:p>
          <a:p>
            <a:r>
              <a:rPr lang="en-US"/>
              <a:t>Current in the cables: In=1200 A</a:t>
            </a:r>
          </a:p>
          <a:p>
            <a:endParaRPr lang="en-US"/>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00" y="144463"/>
            <a:ext cx="48482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4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AppData\Local\Microsoft\Windows\Temporary Internet Files\Content.Word\New Picture (1).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4104456" cy="2880320"/>
          </a:xfrm>
          <a:prstGeom prst="rect">
            <a:avLst/>
          </a:prstGeom>
          <a:noFill/>
          <a:ln>
            <a:noFill/>
          </a:ln>
        </p:spPr>
      </p:pic>
      <p:pic>
        <p:nvPicPr>
          <p:cNvPr id="3" name="Picture 2" descr="C:\Users\user\AppData\Local\Microsoft\Windows\Temporary Internet Files\Content.Word\New Picture (2).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416" y="980728"/>
            <a:ext cx="4320480" cy="2880320"/>
          </a:xfrm>
          <a:prstGeom prst="rect">
            <a:avLst/>
          </a:prstGeom>
          <a:noFill/>
          <a:ln>
            <a:noFill/>
          </a:ln>
        </p:spPr>
      </p:pic>
      <p:sp>
        <p:nvSpPr>
          <p:cNvPr id="6" name="TextBox 5"/>
          <p:cNvSpPr txBox="1"/>
          <p:nvPr/>
        </p:nvSpPr>
        <p:spPr>
          <a:xfrm>
            <a:off x="179512" y="4077072"/>
            <a:ext cx="4104456" cy="2031325"/>
          </a:xfrm>
          <a:prstGeom prst="rect">
            <a:avLst/>
          </a:prstGeom>
          <a:noFill/>
        </p:spPr>
        <p:txBody>
          <a:bodyPr wrap="square" rtlCol="0">
            <a:spAutoFit/>
          </a:bodyPr>
          <a:lstStyle/>
          <a:p>
            <a:r>
              <a:rPr lang="en-US" b="1"/>
              <a:t>HVDC pole cable and electrode cable installed in the same trench        </a:t>
            </a:r>
            <a:endParaRPr lang="en-US"/>
          </a:p>
          <a:p>
            <a:endParaRPr lang="en-US" smtClean="0"/>
          </a:p>
          <a:p>
            <a:r>
              <a:rPr lang="sr-Latn-CS" smtClean="0"/>
              <a:t>Distance </a:t>
            </a:r>
            <a:r>
              <a:rPr lang="sr-Latn-CS"/>
              <a:t>between cables</a:t>
            </a:r>
            <a:r>
              <a:rPr lang="en-US"/>
              <a:t>: 0 m                                                  </a:t>
            </a:r>
            <a:r>
              <a:rPr lang="sr-Latn-CS"/>
              <a:t>Burial of single pole cable</a:t>
            </a:r>
            <a:r>
              <a:rPr lang="en-US"/>
              <a:t>: h= 1.43m</a:t>
            </a:r>
          </a:p>
          <a:p>
            <a:r>
              <a:rPr lang="sr-Latn-CS"/>
              <a:t>Burial of electrode cable</a:t>
            </a:r>
            <a:r>
              <a:rPr lang="en-US"/>
              <a:t>: 1.13 m                                            Current through the cables: In=1200A</a:t>
            </a:r>
            <a:endParaRPr lang="en-US">
              <a:effectLst/>
            </a:endParaRPr>
          </a:p>
        </p:txBody>
      </p:sp>
      <p:sp>
        <p:nvSpPr>
          <p:cNvPr id="7" name="TextBox 6"/>
          <p:cNvSpPr txBox="1"/>
          <p:nvPr/>
        </p:nvSpPr>
        <p:spPr>
          <a:xfrm>
            <a:off x="4499992" y="4077072"/>
            <a:ext cx="4320480" cy="1754326"/>
          </a:xfrm>
          <a:prstGeom prst="rect">
            <a:avLst/>
          </a:prstGeom>
          <a:noFill/>
        </p:spPr>
        <p:txBody>
          <a:bodyPr wrap="square" rtlCol="0">
            <a:spAutoFit/>
          </a:bodyPr>
          <a:lstStyle/>
          <a:p>
            <a:r>
              <a:rPr lang="en-US" b="1"/>
              <a:t>HVDC </a:t>
            </a:r>
            <a:r>
              <a:rPr lang="en-US" b="1" smtClean="0"/>
              <a:t>pole </a:t>
            </a:r>
            <a:r>
              <a:rPr lang="en-US" b="1"/>
              <a:t>cables installed in HDD</a:t>
            </a:r>
            <a:endParaRPr lang="en-US"/>
          </a:p>
          <a:p>
            <a:r>
              <a:rPr lang="en-US" b="1"/>
              <a:t> </a:t>
            </a:r>
            <a:endParaRPr lang="en-US"/>
          </a:p>
          <a:p>
            <a:endParaRPr lang="en-US" smtClean="0"/>
          </a:p>
          <a:p>
            <a:r>
              <a:rPr lang="sr-Latn-CS" smtClean="0"/>
              <a:t>Distance </a:t>
            </a:r>
            <a:r>
              <a:rPr lang="sr-Latn-CS"/>
              <a:t>between cables</a:t>
            </a:r>
            <a:r>
              <a:rPr lang="en-US"/>
              <a:t>: 6 m                                                  </a:t>
            </a:r>
            <a:r>
              <a:rPr lang="sr-Latn-CS"/>
              <a:t>Burial of </a:t>
            </a:r>
            <a:r>
              <a:rPr lang="sr-Latn-CS" smtClean="0"/>
              <a:t> cable</a:t>
            </a:r>
            <a:r>
              <a:rPr lang="en-US" smtClean="0"/>
              <a:t>s: h=2m</a:t>
            </a:r>
            <a:endParaRPr lang="en-US"/>
          </a:p>
          <a:p>
            <a:r>
              <a:rPr lang="en-US" smtClean="0"/>
              <a:t>Current </a:t>
            </a:r>
            <a:r>
              <a:rPr lang="en-US"/>
              <a:t>through the cables: In=1200A</a:t>
            </a:r>
            <a:endParaRPr lang="en-US">
              <a:effectLst/>
            </a:endParaRPr>
          </a:p>
        </p:txBody>
      </p:sp>
      <p:sp>
        <p:nvSpPr>
          <p:cNvPr id="8" name="Rectangle 7"/>
          <p:cNvSpPr/>
          <p:nvPr/>
        </p:nvSpPr>
        <p:spPr>
          <a:xfrm>
            <a:off x="3384263" y="351525"/>
            <a:ext cx="2291012" cy="461665"/>
          </a:xfrm>
          <a:prstGeom prst="rect">
            <a:avLst/>
          </a:prstGeom>
        </p:spPr>
        <p:txBody>
          <a:bodyPr wrap="none">
            <a:spAutoFit/>
          </a:bodyPr>
          <a:lstStyle/>
          <a:p>
            <a:r>
              <a:rPr lang="en-US" sz="2400"/>
              <a:t>Prysmian cable</a:t>
            </a:r>
          </a:p>
        </p:txBody>
      </p:sp>
    </p:spTree>
    <p:extLst>
      <p:ext uri="{BB962C8B-B14F-4D97-AF65-F5344CB8AC3E}">
        <p14:creationId xmlns:p14="http://schemas.microsoft.com/office/powerpoint/2010/main" val="10248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AppData\Local\Microsoft\Windows\Temporary Internet Files\Content.Word\New Picture (3).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318" y="1511460"/>
            <a:ext cx="4630216" cy="3045173"/>
          </a:xfrm>
          <a:prstGeom prst="rect">
            <a:avLst/>
          </a:prstGeom>
          <a:noFill/>
          <a:ln>
            <a:noFill/>
          </a:ln>
        </p:spPr>
      </p:pic>
      <p:sp>
        <p:nvSpPr>
          <p:cNvPr id="3" name="Rectangle 2"/>
          <p:cNvSpPr/>
          <p:nvPr/>
        </p:nvSpPr>
        <p:spPr>
          <a:xfrm>
            <a:off x="2483768" y="4906328"/>
            <a:ext cx="4572000" cy="1477328"/>
          </a:xfrm>
          <a:prstGeom prst="rect">
            <a:avLst/>
          </a:prstGeom>
        </p:spPr>
        <p:txBody>
          <a:bodyPr>
            <a:spAutoFit/>
          </a:bodyPr>
          <a:lstStyle/>
          <a:p>
            <a:r>
              <a:rPr lang="en-US" b="1"/>
              <a:t>Two HVDC pole </a:t>
            </a:r>
            <a:r>
              <a:rPr lang="en-US" b="1" smtClean="0"/>
              <a:t>cables </a:t>
            </a:r>
            <a:r>
              <a:rPr lang="en-US" b="1"/>
              <a:t>in HDD</a:t>
            </a:r>
            <a:endParaRPr lang="en-US"/>
          </a:p>
          <a:p>
            <a:r>
              <a:rPr lang="en-US" b="1"/>
              <a:t> </a:t>
            </a:r>
            <a:endParaRPr lang="en-US"/>
          </a:p>
          <a:p>
            <a:r>
              <a:rPr lang="sr-Latn-CS"/>
              <a:t>Distance between cables</a:t>
            </a:r>
            <a:r>
              <a:rPr lang="en-US"/>
              <a:t>: 9m                                                  </a:t>
            </a:r>
            <a:r>
              <a:rPr lang="sr-Latn-CS"/>
              <a:t>Burial of cables</a:t>
            </a:r>
            <a:r>
              <a:rPr lang="en-US"/>
              <a:t>: h=10m</a:t>
            </a:r>
          </a:p>
          <a:p>
            <a:r>
              <a:rPr lang="en-US"/>
              <a:t>Current through the cables: In=1200A</a:t>
            </a:r>
            <a:endParaRPr lang="en-US">
              <a:effectLst/>
            </a:endParaRPr>
          </a:p>
        </p:txBody>
      </p:sp>
      <p:sp>
        <p:nvSpPr>
          <p:cNvPr id="4" name="Rectangle 3"/>
          <p:cNvSpPr/>
          <p:nvPr/>
        </p:nvSpPr>
        <p:spPr>
          <a:xfrm>
            <a:off x="2992679" y="459074"/>
            <a:ext cx="3554178" cy="461665"/>
          </a:xfrm>
          <a:prstGeom prst="rect">
            <a:avLst/>
          </a:prstGeom>
        </p:spPr>
        <p:txBody>
          <a:bodyPr wrap="none">
            <a:spAutoFit/>
          </a:bodyPr>
          <a:lstStyle/>
          <a:p>
            <a:r>
              <a:rPr lang="en-US" sz="2400" b="1" i="1"/>
              <a:t>Prysmian </a:t>
            </a:r>
            <a:r>
              <a:rPr lang="en-US" sz="2400" b="1" i="1" smtClean="0"/>
              <a:t>cable in HDD</a:t>
            </a:r>
            <a:endParaRPr lang="en-US" sz="2400" b="1" i="1"/>
          </a:p>
        </p:txBody>
      </p:sp>
    </p:spTree>
    <p:extLst>
      <p:ext uri="{BB962C8B-B14F-4D97-AF65-F5344CB8AC3E}">
        <p14:creationId xmlns:p14="http://schemas.microsoft.com/office/powerpoint/2010/main" val="6068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AppData\Local\Microsoft\Windows\Temporary Internet Files\Content.Word\New Picture (4).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94" y="1148421"/>
            <a:ext cx="4031074" cy="2928650"/>
          </a:xfrm>
          <a:prstGeom prst="rect">
            <a:avLst/>
          </a:prstGeom>
          <a:noFill/>
          <a:ln>
            <a:noFill/>
          </a:ln>
        </p:spPr>
      </p:pic>
      <p:pic>
        <p:nvPicPr>
          <p:cNvPr id="4" name="Picture 3" descr="C:\Users\user\AppData\Local\Microsoft\Windows\Temporary Internet Files\Content.Word\New Picture (5).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499" y="1124743"/>
            <a:ext cx="4309553" cy="2952327"/>
          </a:xfrm>
          <a:prstGeom prst="rect">
            <a:avLst/>
          </a:prstGeom>
          <a:noFill/>
          <a:ln>
            <a:noFill/>
          </a:ln>
        </p:spPr>
      </p:pic>
      <p:sp>
        <p:nvSpPr>
          <p:cNvPr id="5" name="Rectangle 4"/>
          <p:cNvSpPr/>
          <p:nvPr/>
        </p:nvSpPr>
        <p:spPr>
          <a:xfrm>
            <a:off x="1619672" y="45682"/>
            <a:ext cx="5907655" cy="830997"/>
          </a:xfrm>
          <a:prstGeom prst="rect">
            <a:avLst/>
          </a:prstGeom>
        </p:spPr>
        <p:txBody>
          <a:bodyPr wrap="square">
            <a:spAutoFit/>
          </a:bodyPr>
          <a:lstStyle/>
          <a:p>
            <a:r>
              <a:rPr lang="en-US" sz="2400" b="1" i="1"/>
              <a:t>Results of magnetic field calculations for underground cable –</a:t>
            </a:r>
            <a:r>
              <a:rPr lang="sr-Latn-CS" sz="2400" b="1" i="1"/>
              <a:t> NEXANS</a:t>
            </a:r>
            <a:endParaRPr lang="en-US" sz="2400"/>
          </a:p>
        </p:txBody>
      </p:sp>
      <p:sp>
        <p:nvSpPr>
          <p:cNvPr id="6" name="TextBox 5"/>
          <p:cNvSpPr txBox="1"/>
          <p:nvPr/>
        </p:nvSpPr>
        <p:spPr>
          <a:xfrm>
            <a:off x="251520" y="4509120"/>
            <a:ext cx="3816424" cy="1754326"/>
          </a:xfrm>
          <a:prstGeom prst="rect">
            <a:avLst/>
          </a:prstGeom>
          <a:noFill/>
        </p:spPr>
        <p:txBody>
          <a:bodyPr wrap="square" rtlCol="0">
            <a:spAutoFit/>
          </a:bodyPr>
          <a:lstStyle/>
          <a:p>
            <a:r>
              <a:rPr lang="en-US" b="1"/>
              <a:t>Magnetic field of Nexans cables</a:t>
            </a:r>
            <a:endParaRPr lang="en-US"/>
          </a:p>
          <a:p>
            <a:r>
              <a:rPr lang="en-US" b="1"/>
              <a:t> </a:t>
            </a:r>
            <a:endParaRPr lang="en-US"/>
          </a:p>
          <a:p>
            <a:r>
              <a:rPr lang="en-US"/>
              <a:t>Spacing between cables: 0.4 m</a:t>
            </a:r>
          </a:p>
          <a:p>
            <a:r>
              <a:rPr lang="en-US"/>
              <a:t>Burial depth: h=1.2 m</a:t>
            </a:r>
          </a:p>
          <a:p>
            <a:r>
              <a:rPr lang="en-US"/>
              <a:t>Height above ground: 0, 1 i 2 m</a:t>
            </a:r>
          </a:p>
          <a:p>
            <a:r>
              <a:rPr lang="en-US"/>
              <a:t>Current: In=1210 A</a:t>
            </a:r>
          </a:p>
        </p:txBody>
      </p:sp>
      <p:sp>
        <p:nvSpPr>
          <p:cNvPr id="7" name="TextBox 6"/>
          <p:cNvSpPr txBox="1"/>
          <p:nvPr/>
        </p:nvSpPr>
        <p:spPr>
          <a:xfrm>
            <a:off x="4932040" y="4509120"/>
            <a:ext cx="3951012" cy="1754326"/>
          </a:xfrm>
          <a:prstGeom prst="rect">
            <a:avLst/>
          </a:prstGeom>
          <a:noFill/>
        </p:spPr>
        <p:txBody>
          <a:bodyPr wrap="square" rtlCol="0">
            <a:spAutoFit/>
          </a:bodyPr>
          <a:lstStyle/>
          <a:p>
            <a:r>
              <a:rPr lang="en-US" b="1"/>
              <a:t>Cable poles in HDD – Nexans</a:t>
            </a:r>
            <a:endParaRPr lang="en-US"/>
          </a:p>
          <a:p>
            <a:r>
              <a:rPr lang="en-US" b="1"/>
              <a:t> </a:t>
            </a:r>
            <a:endParaRPr lang="en-US"/>
          </a:p>
          <a:p>
            <a:r>
              <a:rPr lang="en-US"/>
              <a:t>Spacing between cables: 4 m</a:t>
            </a:r>
          </a:p>
          <a:p>
            <a:r>
              <a:rPr lang="en-US"/>
              <a:t>Burial depth: h=4 m</a:t>
            </a:r>
          </a:p>
          <a:p>
            <a:r>
              <a:rPr lang="en-US"/>
              <a:t>Height above ground: 0, 1 i 2 m</a:t>
            </a:r>
          </a:p>
          <a:p>
            <a:r>
              <a:rPr lang="en-US"/>
              <a:t>Current: In=1210 A</a:t>
            </a:r>
            <a:endParaRPr lang="en-US">
              <a:effectLst/>
            </a:endParaRPr>
          </a:p>
        </p:txBody>
      </p:sp>
    </p:spTree>
    <p:extLst>
      <p:ext uri="{BB962C8B-B14F-4D97-AF65-F5344CB8AC3E}">
        <p14:creationId xmlns:p14="http://schemas.microsoft.com/office/powerpoint/2010/main" val="15060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8064895" cy="830997"/>
          </a:xfrm>
          <a:prstGeom prst="rect">
            <a:avLst/>
          </a:prstGeom>
        </p:spPr>
        <p:txBody>
          <a:bodyPr wrap="square">
            <a:spAutoFit/>
          </a:bodyPr>
          <a:lstStyle/>
          <a:p>
            <a:pPr algn="ctr"/>
            <a:r>
              <a:rPr lang="en-US" sz="2400" b="1" i="1"/>
              <a:t>Results of magnetic field calculations </a:t>
            </a:r>
            <a:r>
              <a:rPr lang="en-US" sz="2400" b="1" i="1" smtClean="0"/>
              <a:t>for</a:t>
            </a:r>
          </a:p>
          <a:p>
            <a:pPr algn="ctr"/>
            <a:r>
              <a:rPr lang="en-US" sz="2400" b="1" i="1" smtClean="0"/>
              <a:t> </a:t>
            </a:r>
            <a:r>
              <a:rPr lang="en-US" sz="2400" b="1" i="1"/>
              <a:t>submarine cable Prysmian</a:t>
            </a:r>
            <a:endParaRPr lang="en-US" sz="2400"/>
          </a:p>
        </p:txBody>
      </p:sp>
      <p:pic>
        <p:nvPicPr>
          <p:cNvPr id="3" name="Picture 2" descr="C:\Users\user\AppData\Local\Microsoft\Windows\Temporary Internet Files\Content.Word\New Picture (6).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3960440" cy="2808312"/>
          </a:xfrm>
          <a:prstGeom prst="rect">
            <a:avLst/>
          </a:prstGeom>
          <a:noFill/>
          <a:ln>
            <a:noFill/>
          </a:ln>
        </p:spPr>
      </p:pic>
      <p:pic>
        <p:nvPicPr>
          <p:cNvPr id="4" name="Picture 3" descr="C:\Users\user\AppData\Local\Microsoft\Windows\Temporary Internet Files\Content.Word\New Picture (7).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1" y="1556792"/>
            <a:ext cx="3958307" cy="2808312"/>
          </a:xfrm>
          <a:prstGeom prst="rect">
            <a:avLst/>
          </a:prstGeom>
          <a:noFill/>
          <a:ln>
            <a:noFill/>
          </a:ln>
        </p:spPr>
      </p:pic>
      <p:sp>
        <p:nvSpPr>
          <p:cNvPr id="5" name="TextBox 4"/>
          <p:cNvSpPr txBox="1"/>
          <p:nvPr/>
        </p:nvSpPr>
        <p:spPr>
          <a:xfrm>
            <a:off x="323528" y="4580470"/>
            <a:ext cx="4104456" cy="2031325"/>
          </a:xfrm>
          <a:prstGeom prst="rect">
            <a:avLst/>
          </a:prstGeom>
          <a:noFill/>
        </p:spPr>
        <p:txBody>
          <a:bodyPr wrap="square" rtlCol="0">
            <a:spAutoFit/>
          </a:bodyPr>
          <a:lstStyle/>
          <a:p>
            <a:pPr algn="ctr"/>
            <a:r>
              <a:rPr lang="en-US" b="1"/>
              <a:t>Cables in the pipe at land/sea junction</a:t>
            </a:r>
            <a:endParaRPr lang="en-US"/>
          </a:p>
          <a:p>
            <a:r>
              <a:rPr lang="en-US" b="1"/>
              <a:t> </a:t>
            </a:r>
            <a:endParaRPr lang="en-US"/>
          </a:p>
          <a:p>
            <a:r>
              <a:rPr lang="en-US"/>
              <a:t>Spacing between cables: 8 m</a:t>
            </a:r>
          </a:p>
          <a:p>
            <a:r>
              <a:rPr lang="en-US"/>
              <a:t>Burial depth: h=2 m</a:t>
            </a:r>
          </a:p>
          <a:p>
            <a:r>
              <a:rPr lang="en-US"/>
              <a:t>Height above ground: 0, 1 i 2 m</a:t>
            </a:r>
          </a:p>
          <a:p>
            <a:r>
              <a:rPr lang="en-US"/>
              <a:t>Current: In=1200 A</a:t>
            </a:r>
            <a:endParaRPr lang="en-US">
              <a:effectLst/>
            </a:endParaRPr>
          </a:p>
        </p:txBody>
      </p:sp>
      <p:sp>
        <p:nvSpPr>
          <p:cNvPr id="6" name="TextBox 5"/>
          <p:cNvSpPr txBox="1"/>
          <p:nvPr/>
        </p:nvSpPr>
        <p:spPr>
          <a:xfrm>
            <a:off x="4860031" y="4581128"/>
            <a:ext cx="3384377" cy="2031325"/>
          </a:xfrm>
          <a:prstGeom prst="rect">
            <a:avLst/>
          </a:prstGeom>
          <a:noFill/>
        </p:spPr>
        <p:txBody>
          <a:bodyPr wrap="square" rtlCol="0">
            <a:spAutoFit/>
          </a:bodyPr>
          <a:lstStyle/>
          <a:p>
            <a:pPr algn="ctr"/>
            <a:r>
              <a:rPr lang="en-US" b="1"/>
              <a:t>Cables in the pipe at land/sea junction</a:t>
            </a:r>
            <a:endParaRPr lang="en-US"/>
          </a:p>
          <a:p>
            <a:r>
              <a:rPr lang="en-US" b="1"/>
              <a:t> </a:t>
            </a:r>
            <a:endParaRPr lang="en-US"/>
          </a:p>
          <a:p>
            <a:r>
              <a:rPr lang="en-US"/>
              <a:t>Spacing between cables: 11m</a:t>
            </a:r>
          </a:p>
          <a:p>
            <a:r>
              <a:rPr lang="en-US"/>
              <a:t>Burial depth: h=8 m</a:t>
            </a:r>
          </a:p>
          <a:p>
            <a:r>
              <a:rPr lang="en-US"/>
              <a:t>Height above ground: 0, 1 i 2 m</a:t>
            </a:r>
          </a:p>
          <a:p>
            <a:r>
              <a:rPr lang="en-US"/>
              <a:t>Current: In=1200 A</a:t>
            </a:r>
            <a:endParaRPr lang="en-US">
              <a:effectLst/>
            </a:endParaRPr>
          </a:p>
        </p:txBody>
      </p:sp>
    </p:spTree>
    <p:extLst>
      <p:ext uri="{BB962C8B-B14F-4D97-AF65-F5344CB8AC3E}">
        <p14:creationId xmlns:p14="http://schemas.microsoft.com/office/powerpoint/2010/main" val="19594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66798"/>
            <a:ext cx="8229600" cy="1143000"/>
          </a:xfrm>
        </p:spPr>
        <p:txBody>
          <a:bodyPr>
            <a:normAutofit/>
          </a:bodyPr>
          <a:lstStyle/>
          <a:p>
            <a:r>
              <a:rPr lang="en-US" sz="2400" i="1"/>
              <a:t>± 500 kV HVDC Italy -Montenegro electric power systems connection route</a:t>
            </a:r>
            <a:endParaRPr lang="en-US" sz="240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8064896" cy="4150444"/>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809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AppData\Local\Microsoft\Windows\Temporary Internet Files\Content.Word\New Picture (8).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01647"/>
            <a:ext cx="4032448" cy="3240360"/>
          </a:xfrm>
          <a:prstGeom prst="rect">
            <a:avLst/>
          </a:prstGeom>
          <a:noFill/>
          <a:ln>
            <a:noFill/>
          </a:ln>
        </p:spPr>
      </p:pic>
      <p:pic>
        <p:nvPicPr>
          <p:cNvPr id="3" name="Picture 2" descr="C:\Users\user\AppData\Local\Microsoft\Windows\Temporary Internet Files\Content.Word\New Picture (9).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935" y="1001647"/>
            <a:ext cx="4056360" cy="3240360"/>
          </a:xfrm>
          <a:prstGeom prst="rect">
            <a:avLst/>
          </a:prstGeom>
          <a:noFill/>
          <a:ln>
            <a:noFill/>
          </a:ln>
        </p:spPr>
      </p:pic>
      <p:sp>
        <p:nvSpPr>
          <p:cNvPr id="4" name="TextBox 3"/>
          <p:cNvSpPr txBox="1"/>
          <p:nvPr/>
        </p:nvSpPr>
        <p:spPr>
          <a:xfrm>
            <a:off x="323528" y="4293096"/>
            <a:ext cx="4320480" cy="2308324"/>
          </a:xfrm>
          <a:prstGeom prst="rect">
            <a:avLst/>
          </a:prstGeom>
          <a:noFill/>
        </p:spPr>
        <p:txBody>
          <a:bodyPr wrap="square" rtlCol="0">
            <a:spAutoFit/>
          </a:bodyPr>
          <a:lstStyle/>
          <a:p>
            <a:pPr algn="ctr"/>
            <a:r>
              <a:rPr lang="en-US" b="1"/>
              <a:t>Cables installed in the </a:t>
            </a:r>
            <a:r>
              <a:rPr lang="en-US" b="1" smtClean="0"/>
              <a:t>hole for  joint land/sea </a:t>
            </a:r>
            <a:r>
              <a:rPr lang="en-US" b="1"/>
              <a:t>at the exit from pipe to the </a:t>
            </a:r>
            <a:r>
              <a:rPr lang="en-US" b="1" smtClean="0"/>
              <a:t>sea</a:t>
            </a:r>
          </a:p>
          <a:p>
            <a:pPr algn="ctr"/>
            <a:endParaRPr lang="en-US"/>
          </a:p>
          <a:p>
            <a:r>
              <a:rPr lang="en-US"/>
              <a:t>Spacing between cables: 30m</a:t>
            </a:r>
          </a:p>
          <a:p>
            <a:r>
              <a:rPr lang="en-US" smtClean="0"/>
              <a:t>Depth of cables: </a:t>
            </a:r>
            <a:r>
              <a:rPr lang="en-US"/>
              <a:t>h=8 +1m of burial</a:t>
            </a:r>
          </a:p>
          <a:p>
            <a:r>
              <a:rPr lang="en-US"/>
              <a:t>Height above water level: 0, 1 i 2 m</a:t>
            </a:r>
          </a:p>
          <a:p>
            <a:r>
              <a:rPr lang="en-US"/>
              <a:t>Current: In=1200 A</a:t>
            </a:r>
            <a:endParaRPr lang="en-US">
              <a:effectLst/>
            </a:endParaRPr>
          </a:p>
        </p:txBody>
      </p:sp>
      <p:sp>
        <p:nvSpPr>
          <p:cNvPr id="5" name="Rectangle 4"/>
          <p:cNvSpPr/>
          <p:nvPr/>
        </p:nvSpPr>
        <p:spPr>
          <a:xfrm>
            <a:off x="4644008" y="4847094"/>
            <a:ext cx="4163306" cy="1754326"/>
          </a:xfrm>
          <a:prstGeom prst="rect">
            <a:avLst/>
          </a:prstGeom>
        </p:spPr>
        <p:txBody>
          <a:bodyPr wrap="square">
            <a:spAutoFit/>
          </a:bodyPr>
          <a:lstStyle/>
          <a:p>
            <a:r>
              <a:rPr lang="en-US" b="1"/>
              <a:t>Cables </a:t>
            </a:r>
            <a:r>
              <a:rPr lang="en-US" b="1" smtClean="0"/>
              <a:t>in </a:t>
            </a:r>
            <a:r>
              <a:rPr lang="en-US" b="1"/>
              <a:t>the sea at 600 m depth</a:t>
            </a:r>
            <a:endParaRPr lang="en-US"/>
          </a:p>
          <a:p>
            <a:r>
              <a:rPr lang="en-US"/>
              <a:t> </a:t>
            </a:r>
          </a:p>
          <a:p>
            <a:r>
              <a:rPr lang="en-US"/>
              <a:t>Spacing between cables: 600m</a:t>
            </a:r>
          </a:p>
          <a:p>
            <a:r>
              <a:rPr lang="en-US" smtClean="0"/>
              <a:t>Depth of cables: </a:t>
            </a:r>
            <a:r>
              <a:rPr lang="en-US"/>
              <a:t>h=600 +1m of burial</a:t>
            </a:r>
          </a:p>
          <a:p>
            <a:r>
              <a:rPr lang="en-US"/>
              <a:t>Height above water level: 0 m</a:t>
            </a:r>
          </a:p>
          <a:p>
            <a:r>
              <a:rPr lang="en-US"/>
              <a:t>Current: In=1200 A</a:t>
            </a:r>
            <a:endParaRPr lang="en-US">
              <a:effectLst/>
            </a:endParaRPr>
          </a:p>
        </p:txBody>
      </p:sp>
      <p:sp>
        <p:nvSpPr>
          <p:cNvPr id="6" name="Rectangle 5"/>
          <p:cNvSpPr/>
          <p:nvPr/>
        </p:nvSpPr>
        <p:spPr>
          <a:xfrm>
            <a:off x="323528" y="45139"/>
            <a:ext cx="8483786" cy="830997"/>
          </a:xfrm>
          <a:prstGeom prst="rect">
            <a:avLst/>
          </a:prstGeom>
        </p:spPr>
        <p:txBody>
          <a:bodyPr wrap="square">
            <a:spAutoFit/>
          </a:bodyPr>
          <a:lstStyle/>
          <a:p>
            <a:pPr algn="ctr"/>
            <a:r>
              <a:rPr lang="en-US" sz="2400" b="1" i="1"/>
              <a:t>Results of magnetic field calculations for </a:t>
            </a:r>
            <a:endParaRPr lang="en-US" sz="2400" b="1" i="1" smtClean="0"/>
          </a:p>
          <a:p>
            <a:pPr algn="ctr"/>
            <a:r>
              <a:rPr lang="en-US" sz="2400" b="1" i="1" smtClean="0"/>
              <a:t>submarine </a:t>
            </a:r>
            <a:r>
              <a:rPr lang="en-US" sz="2400" b="1" i="1"/>
              <a:t>cable Prysmian</a:t>
            </a:r>
          </a:p>
        </p:txBody>
      </p:sp>
    </p:spTree>
    <p:extLst>
      <p:ext uri="{BB962C8B-B14F-4D97-AF65-F5344CB8AC3E}">
        <p14:creationId xmlns:p14="http://schemas.microsoft.com/office/powerpoint/2010/main" val="2700275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00567"/>
            <a:ext cx="6462464" cy="646331"/>
          </a:xfrm>
          <a:prstGeom prst="rect">
            <a:avLst/>
          </a:prstGeom>
        </p:spPr>
        <p:txBody>
          <a:bodyPr wrap="square">
            <a:spAutoFit/>
          </a:bodyPr>
          <a:lstStyle/>
          <a:p>
            <a:pPr algn="ctr"/>
            <a:r>
              <a:rPr lang="en-US" b="1" i="1"/>
              <a:t>Results of magnetic field calculations for </a:t>
            </a:r>
          </a:p>
          <a:p>
            <a:pPr algn="ctr"/>
            <a:r>
              <a:rPr lang="en-US" b="1" i="1"/>
              <a:t>submarine cable Prysmian</a:t>
            </a:r>
          </a:p>
        </p:txBody>
      </p:sp>
      <p:pic>
        <p:nvPicPr>
          <p:cNvPr id="3" name="Picture 2" descr="C:\Users\user\AppData\Local\Microsoft\Windows\Temporary Internet Files\Content.Word\New Picture (10).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4248472" cy="3312368"/>
          </a:xfrm>
          <a:prstGeom prst="rect">
            <a:avLst/>
          </a:prstGeom>
          <a:noFill/>
          <a:ln>
            <a:noFill/>
          </a:ln>
        </p:spPr>
      </p:pic>
      <p:pic>
        <p:nvPicPr>
          <p:cNvPr id="4" name="Picture 3" descr="C:\Users\user\AppData\Local\Microsoft\Windows\Temporary Internet Files\Content.Word\New Picture (11).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904" y="1052736"/>
            <a:ext cx="4069804" cy="3312367"/>
          </a:xfrm>
          <a:prstGeom prst="rect">
            <a:avLst/>
          </a:prstGeom>
          <a:noFill/>
          <a:ln>
            <a:noFill/>
          </a:ln>
        </p:spPr>
      </p:pic>
      <p:sp>
        <p:nvSpPr>
          <p:cNvPr id="5" name="Rectangle 4"/>
          <p:cNvSpPr/>
          <p:nvPr/>
        </p:nvSpPr>
        <p:spPr>
          <a:xfrm>
            <a:off x="229816" y="4869160"/>
            <a:ext cx="4270176" cy="2031325"/>
          </a:xfrm>
          <a:prstGeom prst="rect">
            <a:avLst/>
          </a:prstGeom>
        </p:spPr>
        <p:txBody>
          <a:bodyPr wrap="square">
            <a:spAutoFit/>
          </a:bodyPr>
          <a:lstStyle/>
          <a:p>
            <a:r>
              <a:rPr lang="en-US" b="1"/>
              <a:t>Cables into the sea at 1200 m </a:t>
            </a:r>
            <a:r>
              <a:rPr lang="en-US" b="1" smtClean="0"/>
              <a:t>depth</a:t>
            </a:r>
          </a:p>
          <a:p>
            <a:endParaRPr lang="en-US"/>
          </a:p>
          <a:p>
            <a:r>
              <a:rPr lang="en-US"/>
              <a:t> </a:t>
            </a:r>
          </a:p>
          <a:p>
            <a:r>
              <a:rPr lang="en-US"/>
              <a:t>Spacing between cables: 1200 m </a:t>
            </a:r>
          </a:p>
          <a:p>
            <a:r>
              <a:rPr lang="en-US"/>
              <a:t>Depth: h=1200 +1m of burial</a:t>
            </a:r>
          </a:p>
          <a:p>
            <a:r>
              <a:rPr lang="en-US"/>
              <a:t>Height above water level: 0 m</a:t>
            </a:r>
          </a:p>
          <a:p>
            <a:r>
              <a:rPr lang="en-US"/>
              <a:t>Current: In=1200 A</a:t>
            </a:r>
            <a:endParaRPr lang="en-US">
              <a:effectLst/>
            </a:endParaRPr>
          </a:p>
        </p:txBody>
      </p:sp>
      <p:sp>
        <p:nvSpPr>
          <p:cNvPr id="6" name="TextBox 5"/>
          <p:cNvSpPr txBox="1"/>
          <p:nvPr/>
        </p:nvSpPr>
        <p:spPr>
          <a:xfrm>
            <a:off x="4697695" y="4869160"/>
            <a:ext cx="4420715" cy="2031325"/>
          </a:xfrm>
          <a:prstGeom prst="rect">
            <a:avLst/>
          </a:prstGeom>
          <a:noFill/>
        </p:spPr>
        <p:txBody>
          <a:bodyPr wrap="square" rtlCol="0">
            <a:spAutoFit/>
          </a:bodyPr>
          <a:lstStyle/>
          <a:p>
            <a:pPr algn="ctr"/>
            <a:r>
              <a:rPr lang="en-US" b="1"/>
              <a:t>Electrode cables </a:t>
            </a:r>
            <a:r>
              <a:rPr lang="en-US" b="1" smtClean="0"/>
              <a:t>installed in </a:t>
            </a:r>
            <a:r>
              <a:rPr lang="en-US" b="1"/>
              <a:t>the sea </a:t>
            </a:r>
            <a:endParaRPr lang="en-US" b="1" smtClean="0"/>
          </a:p>
          <a:p>
            <a:pPr algn="ctr"/>
            <a:r>
              <a:rPr lang="en-US" b="1" smtClean="0"/>
              <a:t>at </a:t>
            </a:r>
            <a:r>
              <a:rPr lang="en-US" b="1"/>
              <a:t>30 m </a:t>
            </a:r>
            <a:r>
              <a:rPr lang="en-US" b="1" smtClean="0"/>
              <a:t>depth</a:t>
            </a:r>
          </a:p>
          <a:p>
            <a:pPr algn="ctr"/>
            <a:r>
              <a:rPr lang="en-US" smtClean="0"/>
              <a:t> </a:t>
            </a:r>
            <a:endParaRPr lang="en-US"/>
          </a:p>
          <a:p>
            <a:r>
              <a:rPr lang="en-US"/>
              <a:t>Spacing between cables: 1200 m </a:t>
            </a:r>
          </a:p>
          <a:p>
            <a:r>
              <a:rPr lang="en-US"/>
              <a:t>Depth: h=30 +1m of burial</a:t>
            </a:r>
          </a:p>
          <a:p>
            <a:r>
              <a:rPr lang="en-US"/>
              <a:t>Height above water level: 0 m</a:t>
            </a:r>
          </a:p>
          <a:p>
            <a:r>
              <a:rPr lang="en-US"/>
              <a:t>Current: In=1200 A</a:t>
            </a:r>
            <a:endParaRPr lang="en-US">
              <a:effectLst/>
            </a:endParaRPr>
          </a:p>
        </p:txBody>
      </p:sp>
    </p:spTree>
    <p:extLst>
      <p:ext uri="{BB962C8B-B14F-4D97-AF65-F5344CB8AC3E}">
        <p14:creationId xmlns:p14="http://schemas.microsoft.com/office/powerpoint/2010/main" val="33442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41359"/>
            <a:ext cx="5765842" cy="830997"/>
          </a:xfrm>
          <a:prstGeom prst="rect">
            <a:avLst/>
          </a:prstGeom>
        </p:spPr>
        <p:txBody>
          <a:bodyPr wrap="square">
            <a:spAutoFit/>
          </a:bodyPr>
          <a:lstStyle/>
          <a:p>
            <a:pPr algn="ctr"/>
            <a:r>
              <a:rPr lang="en-US" sz="2400" b="1" i="1"/>
              <a:t>Results of magnetic field calculations for submarine cable –</a:t>
            </a:r>
            <a:r>
              <a:rPr lang="en-US" sz="2400" i="1"/>
              <a:t> </a:t>
            </a:r>
            <a:r>
              <a:rPr lang="en-US" sz="2400" b="1" i="1"/>
              <a:t>Nexans</a:t>
            </a:r>
            <a:endParaRPr lang="en-US" sz="2400"/>
          </a:p>
        </p:txBody>
      </p:sp>
      <p:pic>
        <p:nvPicPr>
          <p:cNvPr id="3" name="Picture 2" descr="C:\Users\user\AppData\Local\Microsoft\Windows\Temporary Internet Files\Content.Word\New Picture (12).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6752"/>
            <a:ext cx="4032448" cy="3168352"/>
          </a:xfrm>
          <a:prstGeom prst="rect">
            <a:avLst/>
          </a:prstGeom>
          <a:noFill/>
          <a:ln>
            <a:noFill/>
          </a:ln>
        </p:spPr>
      </p:pic>
      <p:pic>
        <p:nvPicPr>
          <p:cNvPr id="4" name="Picture 3" descr="C:\Users\user\AppData\Local\Microsoft\Windows\Temporary Internet Files\Content.Word\New Picture (13).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96752"/>
            <a:ext cx="4317571" cy="3168352"/>
          </a:xfrm>
          <a:prstGeom prst="rect">
            <a:avLst/>
          </a:prstGeom>
          <a:noFill/>
          <a:ln>
            <a:noFill/>
          </a:ln>
        </p:spPr>
      </p:pic>
      <p:sp>
        <p:nvSpPr>
          <p:cNvPr id="5" name="TextBox 4"/>
          <p:cNvSpPr txBox="1"/>
          <p:nvPr/>
        </p:nvSpPr>
        <p:spPr>
          <a:xfrm>
            <a:off x="179512" y="4797152"/>
            <a:ext cx="4032448" cy="2031325"/>
          </a:xfrm>
          <a:prstGeom prst="rect">
            <a:avLst/>
          </a:prstGeom>
          <a:noFill/>
        </p:spPr>
        <p:txBody>
          <a:bodyPr wrap="square" rtlCol="0">
            <a:spAutoFit/>
          </a:bodyPr>
          <a:lstStyle/>
          <a:p>
            <a:r>
              <a:rPr lang="en-US" b="1"/>
              <a:t>Submarine cables into the see - Nexans</a:t>
            </a:r>
            <a:endParaRPr lang="en-US"/>
          </a:p>
          <a:p>
            <a:r>
              <a:rPr lang="en-US" b="1"/>
              <a:t> </a:t>
            </a:r>
            <a:endParaRPr lang="en-US"/>
          </a:p>
          <a:p>
            <a:r>
              <a:rPr lang="en-US"/>
              <a:t>Spacing between cables: 1000 m</a:t>
            </a:r>
          </a:p>
          <a:p>
            <a:r>
              <a:rPr lang="en-US"/>
              <a:t>Depth: h=1200+1m of burial</a:t>
            </a:r>
          </a:p>
          <a:p>
            <a:r>
              <a:rPr lang="en-US"/>
              <a:t>Height above water level: 0 m</a:t>
            </a:r>
          </a:p>
          <a:p>
            <a:r>
              <a:rPr lang="en-US"/>
              <a:t>Current: In=1210 A</a:t>
            </a:r>
            <a:endParaRPr lang="en-US">
              <a:effectLst/>
            </a:endParaRPr>
          </a:p>
        </p:txBody>
      </p:sp>
      <p:sp>
        <p:nvSpPr>
          <p:cNvPr id="6" name="TextBox 5"/>
          <p:cNvSpPr txBox="1"/>
          <p:nvPr/>
        </p:nvSpPr>
        <p:spPr>
          <a:xfrm>
            <a:off x="5220072" y="4797151"/>
            <a:ext cx="3456384" cy="2031325"/>
          </a:xfrm>
          <a:prstGeom prst="rect">
            <a:avLst/>
          </a:prstGeom>
          <a:noFill/>
        </p:spPr>
        <p:txBody>
          <a:bodyPr wrap="square" rtlCol="0">
            <a:spAutoFit/>
          </a:bodyPr>
          <a:lstStyle/>
          <a:p>
            <a:r>
              <a:rPr lang="en-US" b="1"/>
              <a:t>Submarine cables into the </a:t>
            </a:r>
            <a:r>
              <a:rPr lang="en-US" b="1" smtClean="0"/>
              <a:t>see - </a:t>
            </a:r>
            <a:r>
              <a:rPr lang="en-US" b="1"/>
              <a:t>Nexans</a:t>
            </a:r>
            <a:endParaRPr lang="en-US"/>
          </a:p>
          <a:p>
            <a:r>
              <a:rPr lang="en-US" b="1"/>
              <a:t> </a:t>
            </a:r>
            <a:endParaRPr lang="en-US"/>
          </a:p>
          <a:p>
            <a:r>
              <a:rPr lang="en-US"/>
              <a:t>Spacing between cables: 400 m</a:t>
            </a:r>
          </a:p>
          <a:p>
            <a:r>
              <a:rPr lang="en-US"/>
              <a:t>Depth: h=400+1m of burial</a:t>
            </a:r>
          </a:p>
          <a:p>
            <a:r>
              <a:rPr lang="en-US"/>
              <a:t>Height above water level: 0 m</a:t>
            </a:r>
          </a:p>
          <a:p>
            <a:r>
              <a:rPr lang="en-US"/>
              <a:t>Current: In=1210 A</a:t>
            </a:r>
            <a:endParaRPr lang="en-US">
              <a:effectLst/>
            </a:endParaRPr>
          </a:p>
        </p:txBody>
      </p:sp>
    </p:spTree>
    <p:extLst>
      <p:ext uri="{BB962C8B-B14F-4D97-AF65-F5344CB8AC3E}">
        <p14:creationId xmlns:p14="http://schemas.microsoft.com/office/powerpoint/2010/main" val="21316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869160"/>
            <a:ext cx="4377182" cy="2031325"/>
          </a:xfrm>
          <a:prstGeom prst="rect">
            <a:avLst/>
          </a:prstGeom>
        </p:spPr>
        <p:txBody>
          <a:bodyPr wrap="square">
            <a:spAutoFit/>
          </a:bodyPr>
          <a:lstStyle/>
          <a:p>
            <a:r>
              <a:rPr lang="en-US" b="1"/>
              <a:t>Single pole cables installed in the sea (shallow water</a:t>
            </a:r>
            <a:r>
              <a:rPr lang="en-US" b="1" smtClean="0"/>
              <a:t>)</a:t>
            </a:r>
          </a:p>
          <a:p>
            <a:endParaRPr lang="en-US"/>
          </a:p>
          <a:p>
            <a:r>
              <a:rPr lang="en-US"/>
              <a:t>Spacing between cables: 5 m</a:t>
            </a:r>
          </a:p>
          <a:p>
            <a:r>
              <a:rPr lang="en-US"/>
              <a:t>Cable depth: h=20+1m of burial</a:t>
            </a:r>
          </a:p>
          <a:p>
            <a:r>
              <a:rPr lang="en-US"/>
              <a:t>Height above water level: 0 m</a:t>
            </a:r>
          </a:p>
          <a:p>
            <a:r>
              <a:rPr lang="en-US"/>
              <a:t>Current: In=1210 A</a:t>
            </a:r>
          </a:p>
        </p:txBody>
      </p:sp>
      <p:pic>
        <p:nvPicPr>
          <p:cNvPr id="3" name="Picture 2" descr="C:\Users\user\AppData\Local\Microsoft\Windows\Temporary Internet Files\Content.Word\New Picture (14).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490" y="1172194"/>
            <a:ext cx="3931462" cy="3480941"/>
          </a:xfrm>
          <a:prstGeom prst="rect">
            <a:avLst/>
          </a:prstGeom>
          <a:noFill/>
          <a:ln>
            <a:noFill/>
          </a:ln>
        </p:spPr>
      </p:pic>
      <p:sp>
        <p:nvSpPr>
          <p:cNvPr id="4" name="Rectangle 3"/>
          <p:cNvSpPr/>
          <p:nvPr/>
        </p:nvSpPr>
        <p:spPr>
          <a:xfrm>
            <a:off x="2270694" y="188640"/>
            <a:ext cx="4572000" cy="646331"/>
          </a:xfrm>
          <a:prstGeom prst="rect">
            <a:avLst/>
          </a:prstGeom>
        </p:spPr>
        <p:txBody>
          <a:bodyPr>
            <a:spAutoFit/>
          </a:bodyPr>
          <a:lstStyle/>
          <a:p>
            <a:pPr algn="ctr"/>
            <a:r>
              <a:rPr lang="en-US" b="1" i="1"/>
              <a:t>Results of magnetic field calculations for submarine cable –</a:t>
            </a:r>
            <a:r>
              <a:rPr lang="en-US" i="1"/>
              <a:t> </a:t>
            </a:r>
            <a:r>
              <a:rPr lang="en-US" b="1" i="1"/>
              <a:t>Nexans</a:t>
            </a:r>
            <a:endParaRPr lang="en-US"/>
          </a:p>
        </p:txBody>
      </p:sp>
      <p:pic>
        <p:nvPicPr>
          <p:cNvPr id="5" name="Picture 4" descr="C:\Users\user\AppData\Local\Microsoft\Windows\Temporary Internet Files\Content.Word\New Picture (15).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512" y="1172195"/>
            <a:ext cx="3984525" cy="3480940"/>
          </a:xfrm>
          <a:prstGeom prst="rect">
            <a:avLst/>
          </a:prstGeom>
          <a:noFill/>
          <a:ln>
            <a:noFill/>
          </a:ln>
        </p:spPr>
      </p:pic>
      <p:sp>
        <p:nvSpPr>
          <p:cNvPr id="6" name="Rectangle 5"/>
          <p:cNvSpPr/>
          <p:nvPr/>
        </p:nvSpPr>
        <p:spPr>
          <a:xfrm>
            <a:off x="4753022" y="4869160"/>
            <a:ext cx="4179343" cy="2031325"/>
          </a:xfrm>
          <a:prstGeom prst="rect">
            <a:avLst/>
          </a:prstGeom>
        </p:spPr>
        <p:txBody>
          <a:bodyPr wrap="square">
            <a:spAutoFit/>
          </a:bodyPr>
          <a:lstStyle/>
          <a:p>
            <a:r>
              <a:rPr lang="en-US" b="1"/>
              <a:t>Cable poles in HDD</a:t>
            </a:r>
            <a:r>
              <a:rPr lang="en-US"/>
              <a:t> </a:t>
            </a:r>
            <a:endParaRPr lang="en-US" smtClean="0"/>
          </a:p>
          <a:p>
            <a:endParaRPr lang="en-US"/>
          </a:p>
          <a:p>
            <a:r>
              <a:rPr lang="en-US"/>
              <a:t> </a:t>
            </a:r>
          </a:p>
          <a:p>
            <a:r>
              <a:rPr lang="en-US"/>
              <a:t>Spacing between cables: 12m</a:t>
            </a:r>
          </a:p>
          <a:p>
            <a:r>
              <a:rPr lang="en-US"/>
              <a:t>Cable depth: h=10</a:t>
            </a:r>
          </a:p>
          <a:p>
            <a:r>
              <a:rPr lang="en-US"/>
              <a:t>Height above ground: 1,5 m </a:t>
            </a:r>
            <a:endParaRPr lang="en-US" smtClean="0"/>
          </a:p>
          <a:p>
            <a:r>
              <a:rPr lang="en-US" smtClean="0"/>
              <a:t>Current</a:t>
            </a:r>
            <a:r>
              <a:rPr lang="en-US"/>
              <a:t>: In=1210 A</a:t>
            </a:r>
            <a:endParaRPr lang="en-US">
              <a:effectLst/>
            </a:endParaRPr>
          </a:p>
        </p:txBody>
      </p:sp>
    </p:spTree>
    <p:extLst>
      <p:ext uri="{BB962C8B-B14F-4D97-AF65-F5344CB8AC3E}">
        <p14:creationId xmlns:p14="http://schemas.microsoft.com/office/powerpoint/2010/main" val="31779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AppData\Local\Microsoft\Windows\Temporary Internet Files\Content.Word\New Picture (19).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034582"/>
            <a:ext cx="5616624" cy="4338634"/>
          </a:xfrm>
          <a:prstGeom prst="rect">
            <a:avLst/>
          </a:prstGeom>
          <a:noFill/>
          <a:ln>
            <a:noFill/>
          </a:ln>
        </p:spPr>
      </p:pic>
      <p:sp>
        <p:nvSpPr>
          <p:cNvPr id="3" name="Rectangle 2"/>
          <p:cNvSpPr/>
          <p:nvPr/>
        </p:nvSpPr>
        <p:spPr>
          <a:xfrm>
            <a:off x="899592" y="5634906"/>
            <a:ext cx="7992887" cy="646331"/>
          </a:xfrm>
          <a:prstGeom prst="rect">
            <a:avLst/>
          </a:prstGeom>
        </p:spPr>
        <p:txBody>
          <a:bodyPr wrap="square">
            <a:spAutoFit/>
          </a:bodyPr>
          <a:lstStyle/>
          <a:p>
            <a:pPr algn="ctr"/>
            <a:r>
              <a:rPr lang="en-US" i="1"/>
              <a:t>Distribution over sea surface of magnetic field generated by both cable poles with    1200 A per each which are laid at 200 m depth</a:t>
            </a:r>
            <a:endParaRPr lang="en-US"/>
          </a:p>
        </p:txBody>
      </p:sp>
    </p:spTree>
    <p:extLst>
      <p:ext uri="{BB962C8B-B14F-4D97-AF65-F5344CB8AC3E}">
        <p14:creationId xmlns:p14="http://schemas.microsoft.com/office/powerpoint/2010/main" val="142152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94321"/>
            <a:ext cx="8640960" cy="1200329"/>
          </a:xfrm>
          <a:prstGeom prst="rect">
            <a:avLst/>
          </a:prstGeom>
        </p:spPr>
        <p:txBody>
          <a:bodyPr wrap="square">
            <a:spAutoFit/>
          </a:bodyPr>
          <a:lstStyle/>
          <a:p>
            <a:r>
              <a:rPr lang="en-US"/>
              <a:t>In all analyzed configurations of magnetic flux density (magnetic induction), it is well below the maximum </a:t>
            </a:r>
            <a:r>
              <a:rPr lang="en-US" smtClean="0"/>
              <a:t>limit </a:t>
            </a:r>
            <a:r>
              <a:rPr lang="en-US"/>
              <a:t>of 400 </a:t>
            </a:r>
            <a:r>
              <a:rPr lang="en-US" smtClean="0"/>
              <a:t>mT recommended by ICNIRP. </a:t>
            </a:r>
            <a:r>
              <a:rPr lang="en-US"/>
              <a:t>Therefore, magnetic field of submarine and underground cable cannot cause negative effects on the environment.</a:t>
            </a:r>
          </a:p>
        </p:txBody>
      </p:sp>
      <p:sp>
        <p:nvSpPr>
          <p:cNvPr id="3" name="Rectangle 2"/>
          <p:cNvSpPr/>
          <p:nvPr/>
        </p:nvSpPr>
        <p:spPr>
          <a:xfrm>
            <a:off x="227803" y="1863586"/>
            <a:ext cx="8640960" cy="923330"/>
          </a:xfrm>
          <a:prstGeom prst="rect">
            <a:avLst/>
          </a:prstGeom>
        </p:spPr>
        <p:txBody>
          <a:bodyPr wrap="square">
            <a:spAutoFit/>
          </a:bodyPr>
          <a:lstStyle/>
          <a:p>
            <a:r>
              <a:rPr lang="en-US"/>
              <a:t>In relation to possible impact on compass, the field direction is vertical, so it does not affect the compass that for directions showing uses horizontal component of the Earth’s magnetic field.</a:t>
            </a:r>
            <a:endParaRPr lang="en-US">
              <a:effectLst/>
            </a:endParaRPr>
          </a:p>
        </p:txBody>
      </p:sp>
      <p:sp>
        <p:nvSpPr>
          <p:cNvPr id="4" name="Rectangle 3"/>
          <p:cNvSpPr/>
          <p:nvPr/>
        </p:nvSpPr>
        <p:spPr>
          <a:xfrm>
            <a:off x="251520" y="2915002"/>
            <a:ext cx="8640960" cy="1200329"/>
          </a:xfrm>
          <a:prstGeom prst="rect">
            <a:avLst/>
          </a:prstGeom>
        </p:spPr>
        <p:txBody>
          <a:bodyPr wrap="square">
            <a:spAutoFit/>
          </a:bodyPr>
          <a:lstStyle/>
          <a:p>
            <a:r>
              <a:rPr lang="en-US"/>
              <a:t>Calculations have showed that the horizontal component of the cable magnetic field is always weaker than the total field maximum intensity obtained from the above calculation, and it is a little bit moved from the distance middle between the cable poles.</a:t>
            </a:r>
          </a:p>
        </p:txBody>
      </p:sp>
      <p:sp>
        <p:nvSpPr>
          <p:cNvPr id="5" name="Rectangle 4"/>
          <p:cNvSpPr/>
          <p:nvPr/>
        </p:nvSpPr>
        <p:spPr>
          <a:xfrm>
            <a:off x="264814" y="4183978"/>
            <a:ext cx="8640960" cy="1200329"/>
          </a:xfrm>
          <a:prstGeom prst="rect">
            <a:avLst/>
          </a:prstGeom>
        </p:spPr>
        <p:txBody>
          <a:bodyPr wrap="square">
            <a:spAutoFit/>
          </a:bodyPr>
          <a:lstStyle/>
          <a:p>
            <a:r>
              <a:rPr lang="en-US"/>
              <a:t>However, impact on compass depends on the route direction. If a route has east-west direction, as in this case between Montenegro and Italy, the compass is not affected, which makes this case the most favourable. The impact is maximum when the direction of cable route is north-south.</a:t>
            </a:r>
          </a:p>
        </p:txBody>
      </p:sp>
      <p:sp>
        <p:nvSpPr>
          <p:cNvPr id="6" name="Rectangle 5"/>
          <p:cNvSpPr/>
          <p:nvPr/>
        </p:nvSpPr>
        <p:spPr>
          <a:xfrm>
            <a:off x="248630" y="5460327"/>
            <a:ext cx="8640960" cy="646331"/>
          </a:xfrm>
          <a:prstGeom prst="rect">
            <a:avLst/>
          </a:prstGeom>
        </p:spPr>
        <p:txBody>
          <a:bodyPr wrap="square">
            <a:spAutoFit/>
          </a:bodyPr>
          <a:lstStyle/>
          <a:p>
            <a:r>
              <a:rPr lang="en-US"/>
              <a:t>Magnetic field of the cable is static, hence it will not induce the currents in any conductive object.</a:t>
            </a:r>
          </a:p>
        </p:txBody>
      </p:sp>
      <p:sp>
        <p:nvSpPr>
          <p:cNvPr id="8" name="Rectangle 7"/>
          <p:cNvSpPr/>
          <p:nvPr/>
        </p:nvSpPr>
        <p:spPr>
          <a:xfrm>
            <a:off x="0" y="164636"/>
            <a:ext cx="9144000" cy="584775"/>
          </a:xfrm>
          <a:prstGeom prst="rect">
            <a:avLst/>
          </a:prstGeom>
        </p:spPr>
        <p:txBody>
          <a:bodyPr wrap="square">
            <a:spAutoFit/>
          </a:bodyPr>
          <a:lstStyle/>
          <a:p>
            <a:r>
              <a:rPr lang="en-US" sz="3200" b="1" i="1"/>
              <a:t>The magnetic field of the cable - Conclusion</a:t>
            </a:r>
          </a:p>
        </p:txBody>
      </p:sp>
    </p:spTree>
    <p:extLst>
      <p:ext uri="{BB962C8B-B14F-4D97-AF65-F5344CB8AC3E}">
        <p14:creationId xmlns:p14="http://schemas.microsoft.com/office/powerpoint/2010/main" val="21424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93619"/>
            <a:ext cx="8568952" cy="2031325"/>
          </a:xfrm>
          <a:prstGeom prst="rect">
            <a:avLst/>
          </a:prstGeom>
        </p:spPr>
        <p:txBody>
          <a:bodyPr wrap="square">
            <a:spAutoFit/>
          </a:bodyPr>
          <a:lstStyle/>
          <a:p>
            <a:r>
              <a:rPr lang="en-US"/>
              <a:t>Taking into account magnetic flux density in direct vicinity of submarine cable, and the fact that it significantly decreases with growth of distance from the radiation source,  as well as the fact that in the immediate vicinity </a:t>
            </a:r>
            <a:r>
              <a:rPr lang="en-US" smtClean="0"/>
              <a:t> of the ground part there </a:t>
            </a:r>
            <a:r>
              <a:rPr lang="en-US"/>
              <a:t>are no facilities regarded as particularly sensitive areas (such as schools, kindergartens, hospitals, etc.), it can be reliably concluded that in terms of non-ionizing radiation, the requirements, even stricter than those prescribed by ICNIRP, WHO and EU shell be met.</a:t>
            </a:r>
          </a:p>
        </p:txBody>
      </p:sp>
      <p:sp>
        <p:nvSpPr>
          <p:cNvPr id="3" name="Rectangle 2"/>
          <p:cNvSpPr/>
          <p:nvPr/>
        </p:nvSpPr>
        <p:spPr>
          <a:xfrm>
            <a:off x="226049" y="3356992"/>
            <a:ext cx="8568952" cy="2585323"/>
          </a:xfrm>
          <a:prstGeom prst="rect">
            <a:avLst/>
          </a:prstGeom>
        </p:spPr>
        <p:txBody>
          <a:bodyPr wrap="square">
            <a:spAutoFit/>
          </a:bodyPr>
          <a:lstStyle/>
          <a:p>
            <a:r>
              <a:rPr lang="en-US"/>
              <a:t>After finishing the works and cable starting, measurements of distribution of magnetic flux density shall be performed on the characteristic locations according to Montenegrin standard MEST EN 50413:2011  which is identical to the European standard EN 50413:2008 </a:t>
            </a:r>
            <a:r>
              <a:rPr lang="en-US" i="1"/>
              <a:t>"Basic standard on measurement and calculation procedures for human exposure to electric, magnetic and electromagnetic fields (0Hz-300GHz)"</a:t>
            </a:r>
            <a:r>
              <a:rPr lang="en-US"/>
              <a:t> and in compliance to the international standard CEI/IEC 61786:1998-08 </a:t>
            </a:r>
            <a:r>
              <a:rPr lang="en-US" i="1"/>
              <a:t>"Measurement of low-frequency magnetic and electric fields with regards to exposure of human beings - Special requirements for instruments and guidance for measurements"</a:t>
            </a:r>
            <a:r>
              <a:rPr lang="en-US"/>
              <a:t>. </a:t>
            </a:r>
          </a:p>
        </p:txBody>
      </p:sp>
      <p:sp>
        <p:nvSpPr>
          <p:cNvPr id="4" name="Rectangle 3"/>
          <p:cNvSpPr/>
          <p:nvPr/>
        </p:nvSpPr>
        <p:spPr>
          <a:xfrm>
            <a:off x="154828" y="287161"/>
            <a:ext cx="8762335" cy="584775"/>
          </a:xfrm>
          <a:prstGeom prst="rect">
            <a:avLst/>
          </a:prstGeom>
        </p:spPr>
        <p:txBody>
          <a:bodyPr wrap="none">
            <a:spAutoFit/>
          </a:bodyPr>
          <a:lstStyle/>
          <a:p>
            <a:r>
              <a:rPr lang="en-US" sz="3200" b="1" i="1" smtClean="0"/>
              <a:t>The magnetic field of the cable - Conclusion</a:t>
            </a:r>
            <a:endParaRPr lang="en-US" sz="3200" b="1" i="1"/>
          </a:p>
        </p:txBody>
      </p:sp>
    </p:spTree>
    <p:extLst>
      <p:ext uri="{BB962C8B-B14F-4D97-AF65-F5344CB8AC3E}">
        <p14:creationId xmlns:p14="http://schemas.microsoft.com/office/powerpoint/2010/main" val="10748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260648"/>
            <a:ext cx="5533118" cy="461665"/>
          </a:xfrm>
          <a:prstGeom prst="rect">
            <a:avLst/>
          </a:prstGeom>
        </p:spPr>
        <p:txBody>
          <a:bodyPr wrap="none">
            <a:spAutoFit/>
          </a:bodyPr>
          <a:lstStyle/>
          <a:p>
            <a:r>
              <a:rPr lang="sl-SI" sz="2400" b="1" i="1"/>
              <a:t>Electrical Effect of Electrode System</a:t>
            </a:r>
            <a:endParaRPr lang="en-US" sz="2400" b="1"/>
          </a:p>
        </p:txBody>
      </p:sp>
      <p:sp>
        <p:nvSpPr>
          <p:cNvPr id="3" name="Rectangle 2"/>
          <p:cNvSpPr/>
          <p:nvPr/>
        </p:nvSpPr>
        <p:spPr>
          <a:xfrm>
            <a:off x="395536" y="758522"/>
            <a:ext cx="8280920" cy="923330"/>
          </a:xfrm>
          <a:prstGeom prst="rect">
            <a:avLst/>
          </a:prstGeom>
        </p:spPr>
        <p:txBody>
          <a:bodyPr wrap="square">
            <a:spAutoFit/>
          </a:bodyPr>
          <a:lstStyle/>
          <a:p>
            <a:r>
              <a:rPr lang="en-GB"/>
              <a:t>The distribution of electrical potential is not perfectly symmetrical due to geographical configuration and rocky shore in the vicinity of the electrode in Montenegro.   </a:t>
            </a:r>
            <a:endParaRPr lang="en-US"/>
          </a:p>
        </p:txBody>
      </p:sp>
      <p:sp>
        <p:nvSpPr>
          <p:cNvPr id="4" name="Rectangle 3"/>
          <p:cNvSpPr/>
          <p:nvPr/>
        </p:nvSpPr>
        <p:spPr>
          <a:xfrm>
            <a:off x="395536" y="1584034"/>
            <a:ext cx="8166699" cy="646331"/>
          </a:xfrm>
          <a:prstGeom prst="rect">
            <a:avLst/>
          </a:prstGeom>
        </p:spPr>
        <p:txBody>
          <a:bodyPr wrap="square">
            <a:spAutoFit/>
          </a:bodyPr>
          <a:lstStyle/>
          <a:p>
            <a:r>
              <a:rPr lang="en-GB"/>
              <a:t>In further analysis performed was a simulation on a local three-dimensional model of electrode with the aim of calculating the following:</a:t>
            </a:r>
            <a:endParaRPr lang="en-US"/>
          </a:p>
        </p:txBody>
      </p:sp>
      <p:sp>
        <p:nvSpPr>
          <p:cNvPr id="5" name="Rectangle 4"/>
          <p:cNvSpPr/>
          <p:nvPr/>
        </p:nvSpPr>
        <p:spPr>
          <a:xfrm>
            <a:off x="395535" y="2241860"/>
            <a:ext cx="8166699" cy="646331"/>
          </a:xfrm>
          <a:prstGeom prst="rect">
            <a:avLst/>
          </a:prstGeom>
        </p:spPr>
        <p:txBody>
          <a:bodyPr wrap="square">
            <a:spAutoFit/>
          </a:bodyPr>
          <a:lstStyle/>
          <a:p>
            <a:pPr marL="285750" indent="-285750">
              <a:buFontTx/>
              <a:buChar char="-"/>
            </a:pPr>
            <a:r>
              <a:rPr lang="en-GB" smtClean="0"/>
              <a:t>Distribution </a:t>
            </a:r>
            <a:r>
              <a:rPr lang="en-GB"/>
              <a:t>of current density on electrode </a:t>
            </a:r>
            <a:r>
              <a:rPr lang="en-GB" smtClean="0"/>
              <a:t>elements</a:t>
            </a:r>
            <a:endParaRPr lang="en-US"/>
          </a:p>
          <a:p>
            <a:r>
              <a:rPr lang="en-GB" smtClean="0"/>
              <a:t>-    </a:t>
            </a:r>
            <a:r>
              <a:rPr lang="en-GB"/>
              <a:t>Electrical field in the vicinity of the electrode</a:t>
            </a:r>
            <a:endParaRPr lang="en-US"/>
          </a:p>
        </p:txBody>
      </p:sp>
      <p:sp>
        <p:nvSpPr>
          <p:cNvPr id="6" name="Rectangle 5"/>
          <p:cNvSpPr/>
          <p:nvPr/>
        </p:nvSpPr>
        <p:spPr>
          <a:xfrm>
            <a:off x="395533" y="2932821"/>
            <a:ext cx="8166699" cy="1477328"/>
          </a:xfrm>
          <a:prstGeom prst="rect">
            <a:avLst/>
          </a:prstGeom>
        </p:spPr>
        <p:txBody>
          <a:bodyPr wrap="square">
            <a:spAutoFit/>
          </a:bodyPr>
          <a:lstStyle/>
          <a:p>
            <a:r>
              <a:rPr lang="en-GB"/>
              <a:t>The distribution of electrical potential around the electrode during normal mode of operation (with both sub-electrodes) and extraordinary operating mode, which is viewed as the most critical operating mode and when the operation of the sub-electrode closer to the shore is monitored, was achieved with a finite element method shown in Figures </a:t>
            </a:r>
            <a:endParaRPr lang="en-US"/>
          </a:p>
        </p:txBody>
      </p:sp>
      <p:pic>
        <p:nvPicPr>
          <p:cNvPr id="2050" name="Picture 107" descr="Description: Y:\PROJECTS\ONGOING PROJECTS\20331 Balslev - Assistance with Monita HVDC\05 Calculations\Stray currents\Figures\IP Montenegro\3D\nominal\V.png"/>
          <p:cNvPicPr>
            <a:picLocks noChangeAspect="1" noChangeArrowheads="1"/>
          </p:cNvPicPr>
          <p:nvPr/>
        </p:nvPicPr>
        <p:blipFill>
          <a:blip r:embed="rId2" cstate="print">
            <a:extLst>
              <a:ext uri="{28A0092B-C50C-407E-A947-70E740481C1C}">
                <a14:useLocalDpi xmlns:a14="http://schemas.microsoft.com/office/drawing/2010/main" val="0"/>
              </a:ext>
            </a:extLst>
          </a:blip>
          <a:srcRect l="25418" b="-1292"/>
          <a:stretch>
            <a:fillRect/>
          </a:stretch>
        </p:blipFill>
        <p:spPr bwMode="auto">
          <a:xfrm>
            <a:off x="685322" y="4410149"/>
            <a:ext cx="3024336" cy="20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10" descr="Description: Y:\PROJECTS\ONGOING PROJECTS\20331 Balslev - Assistance with Monita HVDC\05 Calculations\Stray currents\Figures\IP Montenegro\3D\emergency\V.png"/>
          <p:cNvPicPr>
            <a:picLocks noChangeAspect="1" noChangeArrowheads="1"/>
          </p:cNvPicPr>
          <p:nvPr/>
        </p:nvPicPr>
        <p:blipFill>
          <a:blip r:embed="rId3" cstate="print">
            <a:extLst>
              <a:ext uri="{28A0092B-C50C-407E-A947-70E740481C1C}">
                <a14:useLocalDpi xmlns:a14="http://schemas.microsoft.com/office/drawing/2010/main" val="0"/>
              </a:ext>
            </a:extLst>
          </a:blip>
          <a:srcRect l="27780"/>
          <a:stretch>
            <a:fillRect/>
          </a:stretch>
        </p:blipFill>
        <p:spPr bwMode="auto">
          <a:xfrm>
            <a:off x="4821396" y="4410149"/>
            <a:ext cx="2835450" cy="205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1520" y="6378828"/>
            <a:ext cx="8424936" cy="646331"/>
          </a:xfrm>
          <a:prstGeom prst="rect">
            <a:avLst/>
          </a:prstGeom>
        </p:spPr>
        <p:txBody>
          <a:bodyPr wrap="square">
            <a:spAutoFit/>
          </a:bodyPr>
          <a:lstStyle/>
          <a:p>
            <a:r>
              <a:rPr lang="en-GB" smtClean="0"/>
              <a:t>          Normal </a:t>
            </a:r>
            <a:r>
              <a:rPr lang="en-GB"/>
              <a:t>Operating Mode                    </a:t>
            </a:r>
            <a:r>
              <a:rPr lang="en-GB" smtClean="0"/>
              <a:t> Extraordinary </a:t>
            </a:r>
            <a:r>
              <a:rPr lang="en-GB"/>
              <a:t>Operating Mode</a:t>
            </a:r>
            <a:endParaRPr lang="en-US"/>
          </a:p>
          <a:p>
            <a:endParaRPr lang="en-US"/>
          </a:p>
        </p:txBody>
      </p:sp>
    </p:spTree>
    <p:extLst>
      <p:ext uri="{BB962C8B-B14F-4D97-AF65-F5344CB8AC3E}">
        <p14:creationId xmlns:p14="http://schemas.microsoft.com/office/powerpoint/2010/main" val="40556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 calcmode="lin" valueType="num">
                                      <p:cBhvr>
                                        <p:cTn id="33" dur="1000" fill="hold"/>
                                        <p:tgtEl>
                                          <p:spTgt spid="2050"/>
                                        </p:tgtEl>
                                        <p:attrNameLst>
                                          <p:attrName>style.rotation</p:attrName>
                                        </p:attrNameLst>
                                      </p:cBhvr>
                                      <p:tavLst>
                                        <p:tav tm="0">
                                          <p:val>
                                            <p:fltVal val="90"/>
                                          </p:val>
                                        </p:tav>
                                        <p:tav tm="100000">
                                          <p:val>
                                            <p:fltVal val="0"/>
                                          </p:val>
                                        </p:tav>
                                      </p:tavLst>
                                    </p:anim>
                                    <p:animEffect transition="in" filter="fade">
                                      <p:cBhvr>
                                        <p:cTn id="34" dur="10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p:cTn id="39" dur="1000" fill="hold"/>
                                        <p:tgtEl>
                                          <p:spTgt spid="2051"/>
                                        </p:tgtEl>
                                        <p:attrNameLst>
                                          <p:attrName>ppt_w</p:attrName>
                                        </p:attrNameLst>
                                      </p:cBhvr>
                                      <p:tavLst>
                                        <p:tav tm="0">
                                          <p:val>
                                            <p:fltVal val="0"/>
                                          </p:val>
                                        </p:tav>
                                        <p:tav tm="100000">
                                          <p:val>
                                            <p:strVal val="#ppt_w"/>
                                          </p:val>
                                        </p:tav>
                                      </p:tavLst>
                                    </p:anim>
                                    <p:anim calcmode="lin" valueType="num">
                                      <p:cBhvr>
                                        <p:cTn id="40" dur="1000" fill="hold"/>
                                        <p:tgtEl>
                                          <p:spTgt spid="2051"/>
                                        </p:tgtEl>
                                        <p:attrNameLst>
                                          <p:attrName>ppt_h</p:attrName>
                                        </p:attrNameLst>
                                      </p:cBhvr>
                                      <p:tavLst>
                                        <p:tav tm="0">
                                          <p:val>
                                            <p:fltVal val="0"/>
                                          </p:val>
                                        </p:tav>
                                        <p:tav tm="100000">
                                          <p:val>
                                            <p:strVal val="#ppt_h"/>
                                          </p:val>
                                        </p:tav>
                                      </p:tavLst>
                                    </p:anim>
                                    <p:anim calcmode="lin" valueType="num">
                                      <p:cBhvr>
                                        <p:cTn id="41" dur="1000" fill="hold"/>
                                        <p:tgtEl>
                                          <p:spTgt spid="2051"/>
                                        </p:tgtEl>
                                        <p:attrNameLst>
                                          <p:attrName>style.rotation</p:attrName>
                                        </p:attrNameLst>
                                      </p:cBhvr>
                                      <p:tavLst>
                                        <p:tav tm="0">
                                          <p:val>
                                            <p:fltVal val="90"/>
                                          </p:val>
                                        </p:tav>
                                        <p:tav tm="100000">
                                          <p:val>
                                            <p:fltVal val="0"/>
                                          </p:val>
                                        </p:tav>
                                      </p:tavLst>
                                    </p:anim>
                                    <p:animEffect transition="in" filter="fade">
                                      <p:cBhvr>
                                        <p:cTn id="42" dur="1000"/>
                                        <p:tgtEl>
                                          <p:spTgt spid="205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352928" cy="830997"/>
          </a:xfrm>
          <a:prstGeom prst="rect">
            <a:avLst/>
          </a:prstGeom>
        </p:spPr>
        <p:txBody>
          <a:bodyPr wrap="square">
            <a:spAutoFit/>
          </a:bodyPr>
          <a:lstStyle/>
          <a:p>
            <a:pPr algn="ctr"/>
            <a:r>
              <a:rPr lang="en-GB" sz="2400" b="1" i="1"/>
              <a:t>Calculation of the Distribution of Current at the Electrode Element</a:t>
            </a:r>
            <a:endParaRPr lang="en-US" sz="2400" b="1"/>
          </a:p>
        </p:txBody>
      </p:sp>
      <p:pic>
        <p:nvPicPr>
          <p:cNvPr id="3074" name="Picture 113" descr="Description: Y:\PROJECTS\ONGOING PROJECTS\20331 Balslev - Assistance with Monita HVDC\05 Calculations\Stray currents\Figures\IP Montenegro\3D\nominal\J_element.png"/>
          <p:cNvPicPr>
            <a:picLocks noChangeAspect="1" noChangeArrowheads="1"/>
          </p:cNvPicPr>
          <p:nvPr/>
        </p:nvPicPr>
        <p:blipFill>
          <a:blip r:embed="rId2" cstate="print">
            <a:extLst>
              <a:ext uri="{28A0092B-C50C-407E-A947-70E740481C1C}">
                <a14:useLocalDpi xmlns:a14="http://schemas.microsoft.com/office/drawing/2010/main" val="0"/>
              </a:ext>
            </a:extLst>
          </a:blip>
          <a:srcRect l="19414"/>
          <a:stretch>
            <a:fillRect/>
          </a:stretch>
        </p:blipFill>
        <p:spPr bwMode="auto">
          <a:xfrm>
            <a:off x="755576" y="1412776"/>
            <a:ext cx="22669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4" descr="Description: Y:\PROJECTS\ONGOING PROJECTS\20331 Balslev - Assistance with Monita HVDC\05 Calculations\Stray currents\Figures\IP Montenegro\3D\emergency\J_element.png"/>
          <p:cNvPicPr>
            <a:picLocks noChangeAspect="1" noChangeArrowheads="1"/>
          </p:cNvPicPr>
          <p:nvPr/>
        </p:nvPicPr>
        <p:blipFill>
          <a:blip r:embed="rId3" cstate="print">
            <a:extLst>
              <a:ext uri="{28A0092B-C50C-407E-A947-70E740481C1C}">
                <a14:useLocalDpi xmlns:a14="http://schemas.microsoft.com/office/drawing/2010/main" val="0"/>
              </a:ext>
            </a:extLst>
          </a:blip>
          <a:srcRect l="19592"/>
          <a:stretch>
            <a:fillRect/>
          </a:stretch>
        </p:blipFill>
        <p:spPr bwMode="auto">
          <a:xfrm>
            <a:off x="5987787" y="1412776"/>
            <a:ext cx="1123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576" y="3105835"/>
            <a:ext cx="8064896" cy="369332"/>
          </a:xfrm>
          <a:prstGeom prst="rect">
            <a:avLst/>
          </a:prstGeom>
        </p:spPr>
        <p:txBody>
          <a:bodyPr wrap="square">
            <a:spAutoFit/>
          </a:bodyPr>
          <a:lstStyle/>
          <a:p>
            <a:r>
              <a:rPr lang="en-GB"/>
              <a:t> Normal Operating Mode                     Extraordinary Operating Mode</a:t>
            </a:r>
            <a:endParaRPr lang="en-US"/>
          </a:p>
        </p:txBody>
      </p:sp>
      <p:pic>
        <p:nvPicPr>
          <p:cNvPr id="3076" name="Picture 115" descr="Description: Y:\PROJECTS\ONGOING PROJECTS\20331 Balslev - Assistance with Monita HVDC\05 Calculations\Stray currents\Figures\IP Montenegro\3D\nominal\Nor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015" y="3717032"/>
            <a:ext cx="4771985" cy="23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6056" y="6071876"/>
            <a:ext cx="8352928" cy="646331"/>
          </a:xfrm>
          <a:prstGeom prst="rect">
            <a:avLst/>
          </a:prstGeom>
        </p:spPr>
        <p:txBody>
          <a:bodyPr wrap="square">
            <a:spAutoFit/>
          </a:bodyPr>
          <a:lstStyle/>
          <a:p>
            <a:pPr algn="ctr"/>
            <a:r>
              <a:rPr lang="en-GB" i="1"/>
              <a:t>Electrical Field at 1m Distance from the Electrode </a:t>
            </a:r>
            <a:r>
              <a:rPr lang="en-GB" i="1" smtClean="0"/>
              <a:t>Element</a:t>
            </a:r>
          </a:p>
          <a:p>
            <a:pPr algn="ctr"/>
            <a:r>
              <a:rPr lang="en-GB" i="1" smtClean="0"/>
              <a:t> </a:t>
            </a:r>
            <a:r>
              <a:rPr lang="en-GB" i="1"/>
              <a:t>during Normal Operating Mode</a:t>
            </a:r>
            <a:endParaRPr lang="en-US"/>
          </a:p>
        </p:txBody>
      </p:sp>
    </p:spTree>
    <p:extLst>
      <p:ext uri="{BB962C8B-B14F-4D97-AF65-F5344CB8AC3E}">
        <p14:creationId xmlns:p14="http://schemas.microsoft.com/office/powerpoint/2010/main" val="1155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1)">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16" descr="Description: Y:\PROJECTS\ONGOING PROJECTS\20331 Balslev - Assistance with Monita HVDC\05 Calculations\Stray currents\Figures\IP Montenegro\3D\emergency\NormE.png"/>
          <p:cNvPicPr>
            <a:picLocks noChangeAspect="1" noChangeArrowheads="1"/>
          </p:cNvPicPr>
          <p:nvPr/>
        </p:nvPicPr>
        <p:blipFill>
          <a:blip r:embed="rId2" cstate="print">
            <a:extLst>
              <a:ext uri="{28A0092B-C50C-407E-A947-70E740481C1C}">
                <a14:useLocalDpi xmlns:a14="http://schemas.microsoft.com/office/drawing/2010/main" val="0"/>
              </a:ext>
            </a:extLst>
          </a:blip>
          <a:srcRect b="27159"/>
          <a:stretch>
            <a:fillRect/>
          </a:stretch>
        </p:blipFill>
        <p:spPr bwMode="auto">
          <a:xfrm>
            <a:off x="3446718" y="1270843"/>
            <a:ext cx="2457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476672"/>
            <a:ext cx="8280920" cy="646331"/>
          </a:xfrm>
          <a:prstGeom prst="rect">
            <a:avLst/>
          </a:prstGeom>
        </p:spPr>
        <p:txBody>
          <a:bodyPr wrap="square">
            <a:spAutoFit/>
          </a:bodyPr>
          <a:lstStyle/>
          <a:p>
            <a:pPr algn="ctr"/>
            <a:r>
              <a:rPr lang="en-GB" i="1"/>
              <a:t>Electrical Field at 1m Distance from the Electrode </a:t>
            </a:r>
            <a:r>
              <a:rPr lang="en-GB" i="1" smtClean="0"/>
              <a:t>Element</a:t>
            </a:r>
          </a:p>
          <a:p>
            <a:pPr algn="ctr"/>
            <a:r>
              <a:rPr lang="en-GB" i="1" smtClean="0"/>
              <a:t> </a:t>
            </a:r>
            <a:r>
              <a:rPr lang="en-GB" i="1"/>
              <a:t>during Extraordinary Operating Mode</a:t>
            </a:r>
            <a:endParaRPr lang="en-US"/>
          </a:p>
        </p:txBody>
      </p:sp>
      <p:sp>
        <p:nvSpPr>
          <p:cNvPr id="3" name="Rectangle 2"/>
          <p:cNvSpPr/>
          <p:nvPr/>
        </p:nvSpPr>
        <p:spPr>
          <a:xfrm>
            <a:off x="2842488" y="3244334"/>
            <a:ext cx="3459024" cy="369332"/>
          </a:xfrm>
          <a:prstGeom prst="rect">
            <a:avLst/>
          </a:prstGeom>
        </p:spPr>
        <p:txBody>
          <a:bodyPr wrap="none">
            <a:spAutoFit/>
          </a:bodyPr>
          <a:lstStyle/>
          <a:p>
            <a:r>
              <a:rPr lang="en-GB" i="1"/>
              <a:t>Values of Electric Field Strength</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74021070"/>
              </p:ext>
            </p:extLst>
          </p:nvPr>
        </p:nvGraphicFramePr>
        <p:xfrm>
          <a:off x="1151620" y="4941168"/>
          <a:ext cx="6840760" cy="1676400"/>
        </p:xfrm>
        <a:graphic>
          <a:graphicData uri="http://schemas.openxmlformats.org/drawingml/2006/table">
            <a:tbl>
              <a:tblPr firstRow="1" firstCol="1" bandRow="1">
                <a:tableStyleId>{5C22544A-7EE6-4342-B048-85BDC9FD1C3A}</a:tableStyleId>
              </a:tblPr>
              <a:tblGrid>
                <a:gridCol w="3283714"/>
                <a:gridCol w="1969857"/>
                <a:gridCol w="1587189"/>
              </a:tblGrid>
              <a:tr h="0">
                <a:tc>
                  <a:txBody>
                    <a:bodyPr/>
                    <a:lstStyle/>
                    <a:p>
                      <a:pPr algn="ctr"/>
                      <a:r>
                        <a:rPr lang="en-GB" sz="1000">
                          <a:effectLst/>
                        </a:rPr>
                        <a:t>Total voltage on electrode</a:t>
                      </a:r>
                      <a:endParaRPr lang="en-US" sz="1000">
                        <a:effectLst/>
                        <a:latin typeface="Times New Roman"/>
                      </a:endParaRPr>
                    </a:p>
                  </a:txBody>
                  <a:tcPr marL="68580" marR="68580" marT="0" marB="0"/>
                </a:tc>
                <a:tc>
                  <a:txBody>
                    <a:bodyPr/>
                    <a:lstStyle/>
                    <a:p>
                      <a:pPr algn="ctr"/>
                      <a:r>
                        <a:rPr lang="en-GB" sz="1000">
                          <a:effectLst/>
                        </a:rPr>
                        <a:t>Calculated value</a:t>
                      </a:r>
                      <a:endParaRPr lang="en-US" sz="1000">
                        <a:effectLst/>
                        <a:latin typeface="Times New Roman"/>
                      </a:endParaRPr>
                    </a:p>
                  </a:txBody>
                  <a:tcPr marL="68580" marR="68580" marT="0" marB="0"/>
                </a:tc>
                <a:tc>
                  <a:txBody>
                    <a:bodyPr/>
                    <a:lstStyle/>
                    <a:p>
                      <a:pPr algn="ctr"/>
                      <a:r>
                        <a:rPr lang="en-GB" sz="1000">
                          <a:effectLst/>
                        </a:rPr>
                        <a:t>Default limit</a:t>
                      </a:r>
                      <a:endParaRPr lang="en-US" sz="1000">
                        <a:effectLst/>
                        <a:latin typeface="Times New Roman"/>
                      </a:endParaRPr>
                    </a:p>
                  </a:txBody>
                  <a:tcPr marL="68580" marR="68580" marT="0" marB="0"/>
                </a:tc>
              </a:tr>
              <a:tr h="0">
                <a:tc>
                  <a:txBody>
                    <a:bodyPr/>
                    <a:lstStyle/>
                    <a:p>
                      <a:pPr marL="342900" lvl="0" indent="-342900" algn="just">
                        <a:buFont typeface="Courier New"/>
                        <a:buChar char="o"/>
                      </a:pPr>
                      <a:r>
                        <a:rPr lang="en-GB" sz="1000">
                          <a:effectLst/>
                        </a:rPr>
                        <a:t>Normal operation mode:</a:t>
                      </a:r>
                      <a:endParaRPr lang="en-US" sz="1000">
                        <a:effectLst/>
                      </a:endParaRPr>
                    </a:p>
                    <a:p>
                      <a:pPr marL="342900" lvl="0" indent="-342900" algn="just">
                        <a:buFont typeface="Courier New"/>
                        <a:buChar char="o"/>
                      </a:pPr>
                      <a:r>
                        <a:rPr lang="en-GB" sz="1000">
                          <a:effectLst/>
                        </a:rPr>
                        <a:t>Extraordinary operating mode</a:t>
                      </a:r>
                      <a:endParaRPr lang="en-US" sz="1000">
                        <a:effectLst/>
                        <a:latin typeface="Times New Roman"/>
                      </a:endParaRPr>
                    </a:p>
                  </a:txBody>
                  <a:tcPr marL="68580" marR="68580" marT="0" marB="0"/>
                </a:tc>
                <a:tc>
                  <a:txBody>
                    <a:bodyPr/>
                    <a:lstStyle/>
                    <a:p>
                      <a:pPr algn="ctr"/>
                      <a:r>
                        <a:rPr lang="en-GB" sz="1000">
                          <a:effectLst/>
                        </a:rPr>
                        <a:t>9 V</a:t>
                      </a:r>
                      <a:endParaRPr lang="en-US" sz="1000">
                        <a:effectLst/>
                      </a:endParaRPr>
                    </a:p>
                    <a:p>
                      <a:pPr algn="ctr"/>
                      <a:r>
                        <a:rPr lang="en-GB" sz="1000">
                          <a:effectLst/>
                        </a:rPr>
                        <a:t>12 V</a:t>
                      </a:r>
                      <a:endParaRPr lang="en-US" sz="1000">
                        <a:effectLst/>
                        <a:latin typeface="Times New Roman"/>
                      </a:endParaRPr>
                    </a:p>
                  </a:txBody>
                  <a:tcPr marL="68580" marR="68580" marT="0" marB="0"/>
                </a:tc>
                <a:tc>
                  <a:txBody>
                    <a:bodyPr/>
                    <a:lstStyle/>
                    <a:p>
                      <a:pPr algn="ctr"/>
                      <a:r>
                        <a:rPr lang="en-GB" sz="1000">
                          <a:effectLst/>
                        </a:rPr>
                        <a:t>12V</a:t>
                      </a:r>
                      <a:endParaRPr lang="en-US" sz="1000">
                        <a:effectLst/>
                      </a:endParaRPr>
                    </a:p>
                    <a:p>
                      <a:pPr algn="ctr"/>
                      <a:r>
                        <a:rPr lang="en-GB" sz="1000">
                          <a:effectLst/>
                        </a:rPr>
                        <a:t>13V</a:t>
                      </a:r>
                      <a:endParaRPr lang="en-US" sz="1000">
                        <a:effectLst/>
                        <a:latin typeface="Times New Roman"/>
                      </a:endParaRPr>
                    </a:p>
                  </a:txBody>
                  <a:tcPr marL="68580" marR="68580" marT="0" marB="0"/>
                </a:tc>
              </a:tr>
              <a:tr h="0">
                <a:tc gridSpan="3">
                  <a:txBody>
                    <a:bodyPr/>
                    <a:lstStyle/>
                    <a:p>
                      <a:r>
                        <a:rPr lang="en-GB" sz="1000">
                          <a:effectLst/>
                        </a:rPr>
                        <a:t> </a:t>
                      </a:r>
                      <a:endParaRPr lang="en-US" sz="1000">
                        <a:effectLst/>
                        <a:latin typeface="Times New Roman"/>
                      </a:endParaRPr>
                    </a:p>
                  </a:txBody>
                  <a:tcPr marL="68580" marR="68580" marT="0" marB="0" anchor="ctr"/>
                </a:tc>
                <a:tc hMerge="1">
                  <a:txBody>
                    <a:bodyPr/>
                    <a:lstStyle/>
                    <a:p>
                      <a:endParaRPr lang="en-US"/>
                    </a:p>
                  </a:txBody>
                  <a:tcPr/>
                </a:tc>
                <a:tc hMerge="1">
                  <a:txBody>
                    <a:bodyPr/>
                    <a:lstStyle/>
                    <a:p>
                      <a:endParaRPr lang="en-US"/>
                    </a:p>
                  </a:txBody>
                  <a:tcPr/>
                </a:tc>
              </a:tr>
              <a:tr h="0">
                <a:tc>
                  <a:txBody>
                    <a:bodyPr/>
                    <a:lstStyle/>
                    <a:p>
                      <a:pPr algn="ctr"/>
                      <a:r>
                        <a:rPr lang="en-GB" sz="1000">
                          <a:effectLst/>
                        </a:rPr>
                        <a:t>Electric field at 1m from the electrode</a:t>
                      </a:r>
                      <a:endParaRPr lang="en-US" sz="1000">
                        <a:effectLst/>
                        <a:latin typeface="Times New Roman"/>
                      </a:endParaRPr>
                    </a:p>
                  </a:txBody>
                  <a:tcPr marL="68580" marR="68580" marT="0" marB="0"/>
                </a:tc>
                <a:tc>
                  <a:txBody>
                    <a:bodyPr/>
                    <a:lstStyle/>
                    <a:p>
                      <a:pPr algn="ctr"/>
                      <a:r>
                        <a:rPr lang="en-GB" sz="1000">
                          <a:effectLst/>
                        </a:rPr>
                        <a:t>Calculated value</a:t>
                      </a:r>
                      <a:endParaRPr lang="en-US" sz="1000">
                        <a:effectLst/>
                        <a:latin typeface="Times New Roman"/>
                      </a:endParaRPr>
                    </a:p>
                  </a:txBody>
                  <a:tcPr marL="68580" marR="68580" marT="0" marB="0"/>
                </a:tc>
                <a:tc>
                  <a:txBody>
                    <a:bodyPr/>
                    <a:lstStyle/>
                    <a:p>
                      <a:pPr algn="ctr"/>
                      <a:r>
                        <a:rPr lang="en-GB" sz="1000">
                          <a:effectLst/>
                        </a:rPr>
                        <a:t>Default limit</a:t>
                      </a:r>
                      <a:endParaRPr lang="en-US" sz="1000">
                        <a:effectLst/>
                        <a:latin typeface="Times New Roman"/>
                      </a:endParaRPr>
                    </a:p>
                  </a:txBody>
                  <a:tcPr marL="68580" marR="68580" marT="0" marB="0"/>
                </a:tc>
              </a:tr>
              <a:tr h="0">
                <a:tc>
                  <a:txBody>
                    <a:bodyPr/>
                    <a:lstStyle/>
                    <a:p>
                      <a:pPr marL="342900" lvl="0" indent="-342900" algn="just">
                        <a:buFont typeface="Courier New"/>
                        <a:buChar char="o"/>
                      </a:pPr>
                      <a:r>
                        <a:rPr lang="en-GB" sz="1000">
                          <a:effectLst/>
                        </a:rPr>
                        <a:t>Normal operating mode:</a:t>
                      </a:r>
                      <a:endParaRPr lang="en-US" sz="1000">
                        <a:effectLst/>
                      </a:endParaRPr>
                    </a:p>
                    <a:p>
                      <a:pPr marL="342900" lvl="0" indent="-342900" algn="just">
                        <a:buFont typeface="Courier New"/>
                        <a:buChar char="o"/>
                      </a:pPr>
                      <a:r>
                        <a:rPr lang="en-GB" sz="1000">
                          <a:effectLst/>
                        </a:rPr>
                        <a:t>Extraordinary operating mode:</a:t>
                      </a:r>
                      <a:endParaRPr lang="en-US" sz="1000">
                        <a:effectLst/>
                        <a:latin typeface="Times New Roman"/>
                      </a:endParaRPr>
                    </a:p>
                  </a:txBody>
                  <a:tcPr marL="68580" marR="68580" marT="0" marB="0"/>
                </a:tc>
                <a:tc>
                  <a:txBody>
                    <a:bodyPr/>
                    <a:lstStyle/>
                    <a:p>
                      <a:pPr algn="ctr"/>
                      <a:r>
                        <a:rPr lang="it-IT" sz="1000">
                          <a:effectLst/>
                        </a:rPr>
                        <a:t>0.25 V/m</a:t>
                      </a:r>
                      <a:endParaRPr lang="en-US" sz="1000">
                        <a:effectLst/>
                      </a:endParaRPr>
                    </a:p>
                    <a:p>
                      <a:pPr algn="ctr"/>
                      <a:r>
                        <a:rPr lang="it-IT" sz="1000">
                          <a:effectLst/>
                        </a:rPr>
                        <a:t>0.45 V/m</a:t>
                      </a:r>
                      <a:endParaRPr lang="en-US" sz="1000">
                        <a:effectLst/>
                        <a:latin typeface="Times New Roman"/>
                      </a:endParaRPr>
                    </a:p>
                  </a:txBody>
                  <a:tcPr marL="68580" marR="68580" marT="0" marB="0"/>
                </a:tc>
                <a:tc>
                  <a:txBody>
                    <a:bodyPr/>
                    <a:lstStyle/>
                    <a:p>
                      <a:pPr algn="ctr"/>
                      <a:r>
                        <a:rPr lang="it-IT" sz="1000">
                          <a:effectLst/>
                        </a:rPr>
                        <a:t>0.4 V/m</a:t>
                      </a:r>
                      <a:endParaRPr lang="en-US" sz="1000">
                        <a:effectLst/>
                      </a:endParaRPr>
                    </a:p>
                    <a:p>
                      <a:pPr algn="ctr"/>
                      <a:r>
                        <a:rPr lang="it-IT" sz="1000">
                          <a:effectLst/>
                        </a:rPr>
                        <a:t>0.5 V/m</a:t>
                      </a:r>
                      <a:endParaRPr lang="en-US" sz="1000">
                        <a:effectLst/>
                        <a:latin typeface="Times New Roman"/>
                      </a:endParaRPr>
                    </a:p>
                  </a:txBody>
                  <a:tcPr marL="68580" marR="68580" marT="0" marB="0"/>
                </a:tc>
              </a:tr>
              <a:tr h="0">
                <a:tc gridSpan="3">
                  <a:txBody>
                    <a:bodyPr/>
                    <a:lstStyle/>
                    <a:p>
                      <a:r>
                        <a:rPr lang="en-GB" sz="1000">
                          <a:effectLst/>
                        </a:rPr>
                        <a:t> </a:t>
                      </a:r>
                      <a:endParaRPr lang="en-US" sz="1000">
                        <a:effectLst/>
                        <a:latin typeface="Times New Roman"/>
                      </a:endParaRPr>
                    </a:p>
                  </a:txBody>
                  <a:tcPr marL="68580" marR="68580" marT="0" marB="0" anchor="ctr"/>
                </a:tc>
                <a:tc hMerge="1">
                  <a:txBody>
                    <a:bodyPr/>
                    <a:lstStyle/>
                    <a:p>
                      <a:endParaRPr lang="en-US"/>
                    </a:p>
                  </a:txBody>
                  <a:tcPr/>
                </a:tc>
                <a:tc hMerge="1">
                  <a:txBody>
                    <a:bodyPr/>
                    <a:lstStyle/>
                    <a:p>
                      <a:endParaRPr lang="en-US"/>
                    </a:p>
                  </a:txBody>
                  <a:tcPr/>
                </a:tc>
              </a:tr>
              <a:tr h="0">
                <a:tc>
                  <a:txBody>
                    <a:bodyPr/>
                    <a:lstStyle/>
                    <a:p>
                      <a:pPr algn="ctr"/>
                      <a:r>
                        <a:rPr lang="en-GB" sz="1000">
                          <a:effectLst/>
                        </a:rPr>
                        <a:t>Electric field at 2m from the electrode</a:t>
                      </a:r>
                      <a:endParaRPr lang="en-US" sz="1000">
                        <a:effectLst/>
                        <a:latin typeface="Times New Roman"/>
                      </a:endParaRPr>
                    </a:p>
                  </a:txBody>
                  <a:tcPr marL="68580" marR="68580" marT="0" marB="0"/>
                </a:tc>
                <a:tc>
                  <a:txBody>
                    <a:bodyPr/>
                    <a:lstStyle/>
                    <a:p>
                      <a:pPr algn="ctr"/>
                      <a:r>
                        <a:rPr lang="en-GB" sz="1000">
                          <a:effectLst/>
                        </a:rPr>
                        <a:t>Calculated value</a:t>
                      </a:r>
                      <a:endParaRPr lang="en-US" sz="1000">
                        <a:effectLst/>
                        <a:latin typeface="Times New Roman"/>
                      </a:endParaRPr>
                    </a:p>
                  </a:txBody>
                  <a:tcPr marL="68580" marR="68580" marT="0" marB="0"/>
                </a:tc>
                <a:tc>
                  <a:txBody>
                    <a:bodyPr/>
                    <a:lstStyle/>
                    <a:p>
                      <a:pPr algn="ctr"/>
                      <a:r>
                        <a:rPr lang="en-GB" sz="1000">
                          <a:effectLst/>
                        </a:rPr>
                        <a:t>Default limit</a:t>
                      </a:r>
                      <a:endParaRPr lang="en-US" sz="1000">
                        <a:effectLst/>
                        <a:latin typeface="Times New Roman"/>
                      </a:endParaRPr>
                    </a:p>
                  </a:txBody>
                  <a:tcPr marL="68580" marR="68580" marT="0" marB="0"/>
                </a:tc>
              </a:tr>
              <a:tr h="0">
                <a:tc>
                  <a:txBody>
                    <a:bodyPr/>
                    <a:lstStyle/>
                    <a:p>
                      <a:pPr marL="342900" lvl="0" indent="-342900" algn="just">
                        <a:buFont typeface="Courier New"/>
                        <a:buChar char="o"/>
                      </a:pPr>
                      <a:r>
                        <a:rPr lang="en-GB" sz="1000">
                          <a:effectLst/>
                        </a:rPr>
                        <a:t>Normal operating mode:</a:t>
                      </a:r>
                      <a:endParaRPr lang="en-US" sz="1000">
                        <a:effectLst/>
                      </a:endParaRPr>
                    </a:p>
                    <a:p>
                      <a:pPr marL="342900" lvl="0" indent="-342900" algn="just">
                        <a:buFont typeface="Courier New"/>
                        <a:buChar char="o"/>
                      </a:pPr>
                      <a:r>
                        <a:rPr lang="en-GB" sz="1000">
                          <a:effectLst/>
                        </a:rPr>
                        <a:t>Extraordinary operating mode:</a:t>
                      </a:r>
                      <a:endParaRPr lang="en-US" sz="1000">
                        <a:effectLst/>
                        <a:latin typeface="Times New Roman"/>
                      </a:endParaRPr>
                    </a:p>
                  </a:txBody>
                  <a:tcPr marL="68580" marR="68580" marT="0" marB="0"/>
                </a:tc>
                <a:tc>
                  <a:txBody>
                    <a:bodyPr/>
                    <a:lstStyle/>
                    <a:p>
                      <a:pPr algn="ctr"/>
                      <a:r>
                        <a:rPr lang="it-IT" sz="1000">
                          <a:effectLst/>
                        </a:rPr>
                        <a:t>0.2 V/m</a:t>
                      </a:r>
                      <a:endParaRPr lang="en-US" sz="1000">
                        <a:effectLst/>
                      </a:endParaRPr>
                    </a:p>
                    <a:p>
                      <a:pPr algn="ctr"/>
                      <a:r>
                        <a:rPr lang="it-IT" sz="1000">
                          <a:effectLst/>
                        </a:rPr>
                        <a:t>0.3 V/m</a:t>
                      </a:r>
                      <a:endParaRPr lang="en-US" sz="1000">
                        <a:effectLst/>
                        <a:latin typeface="Times New Roman"/>
                      </a:endParaRPr>
                    </a:p>
                  </a:txBody>
                  <a:tcPr marL="68580" marR="68580" marT="0" marB="0"/>
                </a:tc>
                <a:tc>
                  <a:txBody>
                    <a:bodyPr/>
                    <a:lstStyle/>
                    <a:p>
                      <a:pPr algn="ctr"/>
                      <a:r>
                        <a:rPr lang="it-IT" sz="1000">
                          <a:effectLst/>
                        </a:rPr>
                        <a:t>0.2 V/m</a:t>
                      </a:r>
                      <a:endParaRPr lang="en-US" sz="1000">
                        <a:effectLst/>
                      </a:endParaRPr>
                    </a:p>
                    <a:p>
                      <a:pPr algn="ctr"/>
                      <a:r>
                        <a:rPr lang="it-IT" sz="1000">
                          <a:effectLst/>
                        </a:rPr>
                        <a:t>0.3 V/m</a:t>
                      </a:r>
                      <a:endParaRPr lang="en-US" sz="1000">
                        <a:effectLst/>
                        <a:latin typeface="Times New Roman"/>
                      </a:endParaRPr>
                    </a:p>
                  </a:txBody>
                  <a:tcPr marL="68580" marR="68580" marT="0" marB="0"/>
                </a:tc>
              </a:tr>
            </a:tbl>
          </a:graphicData>
        </a:graphic>
      </p:graphicFrame>
      <p:sp>
        <p:nvSpPr>
          <p:cNvPr id="6" name="Rectangle 5"/>
          <p:cNvSpPr/>
          <p:nvPr/>
        </p:nvSpPr>
        <p:spPr>
          <a:xfrm>
            <a:off x="0" y="4077072"/>
            <a:ext cx="9144000" cy="584775"/>
          </a:xfrm>
          <a:prstGeom prst="rect">
            <a:avLst/>
          </a:prstGeom>
        </p:spPr>
        <p:txBody>
          <a:bodyPr wrap="square">
            <a:spAutoFit/>
          </a:bodyPr>
          <a:lstStyle/>
          <a:p>
            <a:r>
              <a:rPr lang="en-US" sz="3200" b="1" i="1"/>
              <a:t>The </a:t>
            </a:r>
            <a:r>
              <a:rPr lang="en-US" sz="3200" b="1" i="1" smtClean="0"/>
              <a:t>electric </a:t>
            </a:r>
            <a:r>
              <a:rPr lang="en-US" sz="3200" b="1" i="1"/>
              <a:t>field of the </a:t>
            </a:r>
            <a:r>
              <a:rPr lang="en-US" sz="3200" b="1" i="1" smtClean="0"/>
              <a:t>electrode </a:t>
            </a:r>
            <a:r>
              <a:rPr lang="en-US" sz="3200" b="1" i="1"/>
              <a:t>- Conclusion</a:t>
            </a:r>
          </a:p>
        </p:txBody>
      </p:sp>
    </p:spTree>
    <p:extLst>
      <p:ext uri="{BB962C8B-B14F-4D97-AF65-F5344CB8AC3E}">
        <p14:creationId xmlns:p14="http://schemas.microsoft.com/office/powerpoint/2010/main" val="910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a:t>Route ±500kV submarine HVDC/underground cable Italy-Montenegro, Montenegrin part</a:t>
            </a:r>
            <a:r>
              <a:rPr lang="en-US" sz="2400"/>
              <a:t/>
            </a:r>
            <a:br>
              <a:rPr lang="en-US" sz="2400"/>
            </a:br>
            <a:endParaRPr lang="en-US" sz="240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72808" cy="4752527"/>
          </a:xfrm>
          <a:prstGeom prst="rect">
            <a:avLst/>
          </a:prstGeom>
          <a:noFill/>
          <a:ln>
            <a:noFill/>
          </a:ln>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41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193" y="1979274"/>
            <a:ext cx="6862094" cy="43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78055"/>
            <a:ext cx="8892480" cy="830997"/>
          </a:xfrm>
          <a:prstGeom prst="rect">
            <a:avLst/>
          </a:prstGeom>
        </p:spPr>
        <p:txBody>
          <a:bodyPr wrap="square">
            <a:spAutoFit/>
          </a:bodyPr>
          <a:lstStyle/>
          <a:p>
            <a:pPr algn="ctr"/>
            <a:r>
              <a:rPr lang="en-US" sz="2400"/>
              <a:t>The distribution of the </a:t>
            </a:r>
            <a:r>
              <a:rPr lang="en-US" sz="2400" smtClean="0"/>
              <a:t>electric  </a:t>
            </a:r>
            <a:r>
              <a:rPr lang="en-US" sz="2400"/>
              <a:t>field  inside the Converter </a:t>
            </a:r>
          </a:p>
          <a:p>
            <a:pPr algn="ctr"/>
            <a:r>
              <a:rPr lang="en-US" sz="2400"/>
              <a:t>station near bar bus and  AC filters - 1 m above ground </a:t>
            </a:r>
          </a:p>
        </p:txBody>
      </p:sp>
    </p:spTree>
    <p:extLst>
      <p:ext uri="{BB962C8B-B14F-4D97-AF65-F5344CB8AC3E}">
        <p14:creationId xmlns:p14="http://schemas.microsoft.com/office/powerpoint/2010/main" val="31756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200800" cy="499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260648"/>
            <a:ext cx="8568952" cy="830997"/>
          </a:xfrm>
          <a:prstGeom prst="rect">
            <a:avLst/>
          </a:prstGeom>
        </p:spPr>
        <p:txBody>
          <a:bodyPr wrap="square">
            <a:spAutoFit/>
          </a:bodyPr>
          <a:lstStyle/>
          <a:p>
            <a:pPr algn="ctr"/>
            <a:r>
              <a:rPr lang="en-US" sz="2400"/>
              <a:t>The distribution of </a:t>
            </a:r>
            <a:r>
              <a:rPr lang="en-US" sz="2400" smtClean="0"/>
              <a:t>the </a:t>
            </a:r>
            <a:r>
              <a:rPr lang="en-US" sz="2400"/>
              <a:t>magnetic  </a:t>
            </a:r>
            <a:r>
              <a:rPr lang="en-US" sz="2400" smtClean="0"/>
              <a:t>field  </a:t>
            </a:r>
            <a:r>
              <a:rPr lang="en-US" sz="2400"/>
              <a:t>inside the Converter </a:t>
            </a:r>
          </a:p>
          <a:p>
            <a:pPr algn="ctr"/>
            <a:r>
              <a:rPr lang="en-US" sz="2400" smtClean="0"/>
              <a:t>station near bar bus and  AC filters </a:t>
            </a:r>
            <a:r>
              <a:rPr lang="en-US" sz="2400"/>
              <a:t>- 1 m above ground</a:t>
            </a:r>
            <a:r>
              <a:rPr lang="en-US"/>
              <a:t> </a:t>
            </a:r>
          </a:p>
        </p:txBody>
      </p:sp>
    </p:spTree>
    <p:extLst>
      <p:ext uri="{BB962C8B-B14F-4D97-AF65-F5344CB8AC3E}">
        <p14:creationId xmlns:p14="http://schemas.microsoft.com/office/powerpoint/2010/main" val="28575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834754"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5616" y="404664"/>
            <a:ext cx="7632847" cy="830997"/>
          </a:xfrm>
          <a:prstGeom prst="rect">
            <a:avLst/>
          </a:prstGeom>
        </p:spPr>
        <p:txBody>
          <a:bodyPr wrap="square">
            <a:spAutoFit/>
          </a:bodyPr>
          <a:lstStyle/>
          <a:p>
            <a:pPr algn="ctr"/>
            <a:r>
              <a:rPr lang="en-US" sz="2400"/>
              <a:t>The distribution of the static </a:t>
            </a:r>
            <a:r>
              <a:rPr lang="en-US" sz="2400" smtClean="0"/>
              <a:t>magnetic </a:t>
            </a:r>
            <a:r>
              <a:rPr lang="en-US" sz="2400"/>
              <a:t> field </a:t>
            </a:r>
            <a:r>
              <a:rPr lang="en-US" sz="2400" smtClean="0"/>
              <a:t> inside the </a:t>
            </a:r>
          </a:p>
          <a:p>
            <a:pPr algn="ctr"/>
            <a:r>
              <a:rPr lang="en-US" sz="2400" smtClean="0"/>
              <a:t>Converter station - 1 </a:t>
            </a:r>
            <a:r>
              <a:rPr lang="en-US" sz="2400"/>
              <a:t>m above ground</a:t>
            </a:r>
            <a:r>
              <a:rPr lang="en-US" sz="2400" smtClean="0"/>
              <a:t> </a:t>
            </a:r>
            <a:endParaRPr lang="en-US" sz="2400"/>
          </a:p>
        </p:txBody>
      </p:sp>
    </p:spTree>
    <p:extLst>
      <p:ext uri="{BB962C8B-B14F-4D97-AF65-F5344CB8AC3E}">
        <p14:creationId xmlns:p14="http://schemas.microsoft.com/office/powerpoint/2010/main" val="379120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2420888"/>
            <a:ext cx="4482894" cy="1938992"/>
          </a:xfrm>
          <a:prstGeom prst="rect">
            <a:avLst/>
          </a:prstGeom>
        </p:spPr>
        <p:txBody>
          <a:bodyPr wrap="none">
            <a:spAutoFit/>
          </a:bodyPr>
          <a:lstStyle/>
          <a:p>
            <a:pPr algn="ctr"/>
            <a:r>
              <a:rPr lang="en-US" sz="4000" i="1"/>
              <a:t>THANK YOU </a:t>
            </a:r>
            <a:endParaRPr lang="en-US" sz="4000" i="1" smtClean="0"/>
          </a:p>
          <a:p>
            <a:pPr algn="ctr"/>
            <a:r>
              <a:rPr lang="en-US" sz="4000" i="1" smtClean="0"/>
              <a:t>FOR</a:t>
            </a:r>
          </a:p>
          <a:p>
            <a:pPr algn="ctr"/>
            <a:r>
              <a:rPr lang="en-US" sz="4000" i="1" smtClean="0"/>
              <a:t>  THE ATTENTION</a:t>
            </a:r>
            <a:endParaRPr lang="en-US" sz="4000" i="1"/>
          </a:p>
        </p:txBody>
      </p:sp>
      <p:pic>
        <p:nvPicPr>
          <p:cNvPr id="3" name="Picture 2" descr="cg_granice_slike_prez"/>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596" y="764704"/>
            <a:ext cx="4575452"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87" y="4725144"/>
            <a:ext cx="413792"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74"/>
            <a:ext cx="8229600" cy="1143000"/>
          </a:xfrm>
        </p:spPr>
        <p:txBody>
          <a:bodyPr>
            <a:normAutofit/>
          </a:bodyPr>
          <a:lstStyle/>
          <a:p>
            <a:r>
              <a:rPr lang="en-US" sz="2400" i="1"/>
              <a:t>± 500 kV HVDC cable connection Italy - Montenegro, principled scheme</a:t>
            </a:r>
            <a:endParaRPr lang="en-US" sz="2400"/>
          </a:p>
        </p:txBody>
      </p:sp>
      <p:sp>
        <p:nvSpPr>
          <p:cNvPr id="4" name="TextBox 3"/>
          <p:cNvSpPr txBox="1"/>
          <p:nvPr/>
        </p:nvSpPr>
        <p:spPr>
          <a:xfrm>
            <a:off x="998066" y="4282871"/>
            <a:ext cx="7462365" cy="2585323"/>
          </a:xfrm>
          <a:prstGeom prst="rect">
            <a:avLst/>
          </a:prstGeom>
          <a:noFill/>
        </p:spPr>
        <p:txBody>
          <a:bodyPr wrap="square" rtlCol="0">
            <a:spAutoFit/>
          </a:bodyPr>
          <a:lstStyle/>
          <a:p>
            <a:r>
              <a:rPr lang="en-GB"/>
              <a:t>Legend:</a:t>
            </a:r>
            <a:endParaRPr lang="en-US"/>
          </a:p>
          <a:p>
            <a:pPr marL="342900" indent="-342900">
              <a:buAutoNum type="arabicPeriod"/>
            </a:pPr>
            <a:r>
              <a:rPr lang="en-GB" smtClean="0"/>
              <a:t>Connection </a:t>
            </a:r>
            <a:r>
              <a:rPr lang="en-GB"/>
              <a:t>of a HVDC pole underground cable to converter </a:t>
            </a:r>
            <a:endParaRPr lang="en-GB" smtClean="0"/>
          </a:p>
          <a:p>
            <a:r>
              <a:rPr lang="en-GB"/>
              <a:t> </a:t>
            </a:r>
            <a:r>
              <a:rPr lang="en-GB" smtClean="0"/>
              <a:t>     station </a:t>
            </a:r>
            <a:r>
              <a:rPr lang="en-GB"/>
              <a:t>by means of 500 kV termination,</a:t>
            </a:r>
            <a:endParaRPr lang="en-US"/>
          </a:p>
          <a:p>
            <a:r>
              <a:rPr lang="en-GB"/>
              <a:t>2. Sea/land joint for submarine and underground cable 500 kV,</a:t>
            </a:r>
            <a:br>
              <a:rPr lang="en-GB"/>
            </a:br>
            <a:r>
              <a:rPr lang="en-GB"/>
              <a:t>3. Joint pieces/parts for submarine cable 500 kV,</a:t>
            </a:r>
            <a:br>
              <a:rPr lang="en-GB"/>
            </a:br>
            <a:r>
              <a:rPr lang="en-GB"/>
              <a:t>4. Submarine electrodes with the appropriate MV cables,</a:t>
            </a:r>
            <a:br>
              <a:rPr lang="en-GB"/>
            </a:br>
            <a:r>
              <a:rPr lang="en-GB"/>
              <a:t>5. Connection of an underground electrode cable to converter station </a:t>
            </a:r>
            <a:r>
              <a:rPr lang="en-GB" smtClean="0"/>
              <a:t>by</a:t>
            </a:r>
          </a:p>
          <a:p>
            <a:r>
              <a:rPr lang="en-GB"/>
              <a:t> </a:t>
            </a:r>
            <a:r>
              <a:rPr lang="en-GB" smtClean="0"/>
              <a:t>   </a:t>
            </a:r>
            <a:r>
              <a:rPr lang="en-GB"/>
              <a:t>means of MV termination,</a:t>
            </a:r>
            <a:endParaRPr lang="en-US"/>
          </a:p>
          <a:p>
            <a:r>
              <a:rPr lang="en-GB"/>
              <a:t>6. Joint between submarine and underground electrode cables.</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10055" y="1193274"/>
            <a:ext cx="5723890" cy="3122930"/>
          </a:xfrm>
          <a:prstGeom prst="rect">
            <a:avLst/>
          </a:prstGeom>
          <a:noFill/>
          <a:ln>
            <a:noFill/>
          </a:ln>
        </p:spPr>
      </p:pic>
    </p:spTree>
    <p:extLst>
      <p:ext uri="{BB962C8B-B14F-4D97-AF65-F5344CB8AC3E}">
        <p14:creationId xmlns:p14="http://schemas.microsoft.com/office/powerpoint/2010/main" val="9378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496944" cy="6001643"/>
          </a:xfrm>
          <a:prstGeom prst="rect">
            <a:avLst/>
          </a:prstGeom>
        </p:spPr>
        <p:txBody>
          <a:bodyPr wrap="square">
            <a:spAutoFit/>
          </a:bodyPr>
          <a:lstStyle/>
          <a:p>
            <a:r>
              <a:rPr lang="en-GB" sz="2400"/>
              <a:t>For the realization of 1000 MW voltage interconnection, the following cables were chosen</a:t>
            </a:r>
            <a:r>
              <a:rPr lang="en-GB" sz="2400" smtClean="0"/>
              <a:t>:</a:t>
            </a:r>
          </a:p>
          <a:p>
            <a:endParaRPr lang="en-US" sz="2400"/>
          </a:p>
          <a:p>
            <a:r>
              <a:rPr lang="en-GB" sz="2400"/>
              <a:t>      - Submarine HVDC cable with Aluminum conductor (Al) and insulation type MIND with cross-section of 1900 mm</a:t>
            </a:r>
            <a:r>
              <a:rPr lang="en-GB" sz="2400" baseline="30000"/>
              <a:t>2</a:t>
            </a:r>
            <a:r>
              <a:rPr lang="en-GB" sz="2400"/>
              <a:t> for </a:t>
            </a:r>
            <a:r>
              <a:rPr lang="en-GB" sz="2400" smtClean="0"/>
              <a:t>rated </a:t>
            </a:r>
            <a:r>
              <a:rPr lang="en-GB" sz="2400"/>
              <a:t>current 1200 </a:t>
            </a:r>
            <a:r>
              <a:rPr lang="en-GB" sz="2400" smtClean="0"/>
              <a:t>A</a:t>
            </a:r>
          </a:p>
          <a:p>
            <a:endParaRPr lang="en-US" sz="2400"/>
          </a:p>
          <a:p>
            <a:r>
              <a:rPr lang="en-GB" sz="2400"/>
              <a:t>      - Underground HVDC cable with Copper conductor (Cu) and insulation type MIND, with cross-section of 1900 mm</a:t>
            </a:r>
            <a:r>
              <a:rPr lang="en-GB" sz="2400" baseline="30000"/>
              <a:t>2</a:t>
            </a:r>
            <a:r>
              <a:rPr lang="en-GB" sz="2400"/>
              <a:t> for </a:t>
            </a:r>
            <a:r>
              <a:rPr lang="en-GB" sz="2400" smtClean="0"/>
              <a:t>rated current </a:t>
            </a:r>
            <a:r>
              <a:rPr lang="en-GB" sz="2400"/>
              <a:t>1200 A</a:t>
            </a:r>
            <a:r>
              <a:rPr lang="en-GB" sz="2400" smtClean="0"/>
              <a:t>.</a:t>
            </a:r>
          </a:p>
          <a:p>
            <a:endParaRPr lang="en-US" sz="2400"/>
          </a:p>
          <a:p>
            <a:r>
              <a:rPr lang="en-GB" sz="2400"/>
              <a:t>Connection of mutual ends of submarine and underground cables during their transition from sea to land, is performed by means of special joints in chamber which is located in the coastal part of the mainland, with approximate dimensions 20x5,5x1,5 m</a:t>
            </a:r>
            <a:r>
              <a:rPr lang="en-GB" sz="2400" smtClean="0"/>
              <a:t>.</a:t>
            </a:r>
            <a:endParaRPr lang="en-US" sz="2400"/>
          </a:p>
        </p:txBody>
      </p:sp>
    </p:spTree>
    <p:extLst>
      <p:ext uri="{BB962C8B-B14F-4D97-AF65-F5344CB8AC3E}">
        <p14:creationId xmlns:p14="http://schemas.microsoft.com/office/powerpoint/2010/main" val="8432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34" y="1103676"/>
            <a:ext cx="2672501" cy="24196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2141725" y="3523373"/>
            <a:ext cx="57246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1pPr>
            <a:lvl2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2pPr>
            <a:lvl3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3pPr>
            <a:lvl4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4pPr>
            <a:lvl5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5pPr>
            <a:lvl6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6pPr>
            <a:lvl7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7pPr>
            <a:lvl8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8pPr>
            <a:lvl9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0350" algn="ctr"/>
                <a:tab pos="4524375" algn="l"/>
              </a:tabLst>
            </a:pPr>
            <a:r>
              <a:rPr kumimoji="0" lang="en-US" altLang="en-US" sz="10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Jetting"</a:t>
            </a: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technologyfor</a:t>
            </a: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cable protection</a:t>
            </a:r>
            <a:r>
              <a:rPr kumimoji="0" lang="en-US" altLang="en-US" sz="1000" b="0" i="1"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498" y="4077072"/>
            <a:ext cx="21526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105" y="4136267"/>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1955816" y="457200"/>
            <a:ext cx="565212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1pPr>
            <a:lvl2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2pPr>
            <a:lvl3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3pPr>
            <a:lvl4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4pPr>
            <a:lvl5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5pPr>
            <a:lvl6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6pPr>
            <a:lvl7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7pPr>
            <a:lvl8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8pPr>
            <a:lvl9pPr fontAlgn="base">
              <a:spcBef>
                <a:spcPct val="0"/>
              </a:spcBef>
              <a:spcAft>
                <a:spcPct val="0"/>
              </a:spcAft>
              <a:tabLst>
                <a:tab pos="2800350" algn="ctr"/>
                <a:tab pos="45243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00350" algn="ctr"/>
                <a:tab pos="4524375" algn="l"/>
              </a:tabLst>
            </a:pP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Jetting"</a:t>
            </a: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technology for</a:t>
            </a:r>
            <a:r>
              <a:rPr kumimoji="0" lang="en-US" altLang="en-US" sz="20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cable protection</a:t>
            </a:r>
            <a:r>
              <a:rPr kumimoji="0" lang="en-US" altLang="en-US" sz="2400" b="0" i="1"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alt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0350" algn="ctr"/>
                <a:tab pos="452437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323528" y="6163071"/>
            <a:ext cx="8568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Cement mattresses during handling and sketch of mattresses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Arial" pitchFamily="34" charset="0"/>
                <a:ea typeface="Calibri" pitchFamily="34" charset="0"/>
                <a:cs typeface="Arial" pitchFamily="34" charset="0"/>
              </a:rPr>
              <a:t> laid on cable pipe</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880" y="1202530"/>
            <a:ext cx="3396650" cy="232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randombar(horizontal)">
                                      <p:cBhvr>
                                        <p:cTn id="27" dur="500"/>
                                        <p:tgtEl>
                                          <p:spTgt spid="410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 calcmode="lin" valueType="num">
                                      <p:cBhvr>
                                        <p:cTn id="32" dur="1000" fill="hold"/>
                                        <p:tgtEl>
                                          <p:spTgt spid="4102"/>
                                        </p:tgtEl>
                                        <p:attrNameLst>
                                          <p:attrName>ppt_w</p:attrName>
                                        </p:attrNameLst>
                                      </p:cBhvr>
                                      <p:tavLst>
                                        <p:tav tm="0">
                                          <p:val>
                                            <p:fltVal val="0"/>
                                          </p:val>
                                        </p:tav>
                                        <p:tav tm="100000">
                                          <p:val>
                                            <p:strVal val="#ppt_w"/>
                                          </p:val>
                                        </p:tav>
                                      </p:tavLst>
                                    </p:anim>
                                    <p:anim calcmode="lin" valueType="num">
                                      <p:cBhvr>
                                        <p:cTn id="33" dur="1000" fill="hold"/>
                                        <p:tgtEl>
                                          <p:spTgt spid="4102"/>
                                        </p:tgtEl>
                                        <p:attrNameLst>
                                          <p:attrName>ppt_h</p:attrName>
                                        </p:attrNameLst>
                                      </p:cBhvr>
                                      <p:tavLst>
                                        <p:tav tm="0">
                                          <p:val>
                                            <p:fltVal val="0"/>
                                          </p:val>
                                        </p:tav>
                                        <p:tav tm="100000">
                                          <p:val>
                                            <p:strVal val="#ppt_h"/>
                                          </p:val>
                                        </p:tav>
                                      </p:tavLst>
                                    </p:anim>
                                    <p:anim calcmode="lin" valueType="num">
                                      <p:cBhvr>
                                        <p:cTn id="34" dur="1000" fill="hold"/>
                                        <p:tgtEl>
                                          <p:spTgt spid="4102"/>
                                        </p:tgtEl>
                                        <p:attrNameLst>
                                          <p:attrName>style.rotation</p:attrName>
                                        </p:attrNameLst>
                                      </p:cBhvr>
                                      <p:tavLst>
                                        <p:tav tm="0">
                                          <p:val>
                                            <p:fltVal val="90"/>
                                          </p:val>
                                        </p:tav>
                                        <p:tav tm="100000">
                                          <p:val>
                                            <p:fltVal val="0"/>
                                          </p:val>
                                        </p:tav>
                                      </p:tavLst>
                                    </p:anim>
                                    <p:animEffect transition="in" filter="fade">
                                      <p:cBhvr>
                                        <p:cTn id="35" dur="1000"/>
                                        <p:tgtEl>
                                          <p:spTgt spid="410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5829450" cy="3816424"/>
          </a:xfrm>
          <a:prstGeom prst="rect">
            <a:avLst/>
          </a:prstGeom>
          <a:noFill/>
          <a:ln>
            <a:noFill/>
          </a:ln>
        </p:spPr>
      </p:pic>
      <p:sp>
        <p:nvSpPr>
          <p:cNvPr id="5" name="Rectangle 4"/>
          <p:cNvSpPr/>
          <p:nvPr/>
        </p:nvSpPr>
        <p:spPr>
          <a:xfrm>
            <a:off x="179512" y="548680"/>
            <a:ext cx="8640960" cy="923330"/>
          </a:xfrm>
          <a:prstGeom prst="rect">
            <a:avLst/>
          </a:prstGeom>
        </p:spPr>
        <p:txBody>
          <a:bodyPr wrap="square">
            <a:spAutoFit/>
          </a:bodyPr>
          <a:lstStyle/>
          <a:p>
            <a:r>
              <a:rPr lang="en-GB"/>
              <a:t>Underground cables are laid in two parallel cable trenches at the mutual distance of about 3 meters, and lead to the converter station where they are connected via the appropriate cable terminations.</a:t>
            </a:r>
            <a:endParaRPr lang="en-US"/>
          </a:p>
        </p:txBody>
      </p:sp>
    </p:spTree>
    <p:extLst>
      <p:ext uri="{BB962C8B-B14F-4D97-AF65-F5344CB8AC3E}">
        <p14:creationId xmlns:p14="http://schemas.microsoft.com/office/powerpoint/2010/main" val="1474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892480" cy="4616648"/>
          </a:xfrm>
          <a:prstGeom prst="rect">
            <a:avLst/>
          </a:prstGeom>
        </p:spPr>
        <p:txBody>
          <a:bodyPr wrap="square">
            <a:spAutoFit/>
          </a:bodyPr>
          <a:lstStyle/>
          <a:p>
            <a:r>
              <a:rPr lang="en-GB" b="1" i="1"/>
              <a:t>Electrodes and electrode cables </a:t>
            </a:r>
            <a:endParaRPr lang="en-US"/>
          </a:p>
          <a:p>
            <a:r>
              <a:rPr lang="en-GB"/>
              <a:t> </a:t>
            </a:r>
            <a:endParaRPr lang="en-US"/>
          </a:p>
          <a:p>
            <a:r>
              <a:rPr lang="en-US"/>
              <a:t>MV underground electrode cables are laid on the mainland in the same trench in which HDVC cables are laid, up to the cable chamber in which is performed the connection of the underground and submarine cables. After the entrance into the sea, MV electrode cables are laid in a separate route in the seabed, and are led to the electrode to which they are connected. Electrode on Montenegrin side is planned to be north from Cape Platamuni, in the north-west from the Cape Jaz.</a:t>
            </a:r>
          </a:p>
          <a:p>
            <a:endParaRPr lang="en-US"/>
          </a:p>
          <a:p>
            <a:endParaRPr lang="en-US"/>
          </a:p>
          <a:p>
            <a:r>
              <a:rPr lang="en-US"/>
              <a:t>Route of the electrode cable is parallel to the route of submarine cables on the sea entering point, and </a:t>
            </a:r>
            <a:r>
              <a:rPr lang="en-US" sz="2400"/>
              <a:t>then</a:t>
            </a:r>
            <a:r>
              <a:rPr lang="en-US"/>
              <a:t> turns west toward Cape Platamuni, continuing north to the electrode </a:t>
            </a:r>
            <a:r>
              <a:rPr lang="en-US" smtClean="0"/>
              <a:t>location. </a:t>
            </a:r>
            <a:r>
              <a:rPr lang="en-US"/>
              <a:t>Minimum distance between electrode cable and Cape Jaz is 120 m, electrode cable and the beach Trstenovo around 2.000 m, and electrode cable and peninsula Platamuni 127 m. The average sea depth on the electrode cable route ranges from 30 to 50 m.</a:t>
            </a:r>
          </a:p>
        </p:txBody>
      </p:sp>
    </p:spTree>
    <p:extLst>
      <p:ext uri="{BB962C8B-B14F-4D97-AF65-F5344CB8AC3E}">
        <p14:creationId xmlns:p14="http://schemas.microsoft.com/office/powerpoint/2010/main" val="3038527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197346"/>
            <a:ext cx="8424936" cy="4401205"/>
          </a:xfrm>
          <a:prstGeom prst="rect">
            <a:avLst/>
          </a:prstGeom>
        </p:spPr>
        <p:txBody>
          <a:bodyPr wrap="square">
            <a:spAutoFit/>
          </a:bodyPr>
          <a:lstStyle/>
          <a:p>
            <a:r>
              <a:rPr lang="sr-Latn-CS" sz="2000" b="1" i="1"/>
              <a:t>Electrodes and Installation of Electrodes</a:t>
            </a:r>
            <a:endParaRPr lang="en-US" sz="2000" b="1"/>
          </a:p>
          <a:p>
            <a:r>
              <a:rPr lang="en-US" sz="2000"/>
              <a:t> </a:t>
            </a:r>
          </a:p>
          <a:p>
            <a:r>
              <a:rPr lang="en-US" sz="2000"/>
              <a:t>Underwater electrode system for this project enables monopolar operation of HVDC transmission system, i.e. that only one of the terminals is in function, and that a return current closes via submarine electrodes.  Electrode system is "bi-directional", which means that allows current flow in both directions.   </a:t>
            </a:r>
          </a:p>
          <a:p>
            <a:r>
              <a:rPr lang="en-US" sz="2000"/>
              <a:t> </a:t>
            </a:r>
          </a:p>
          <a:p>
            <a:pPr lvl="0"/>
            <a:r>
              <a:rPr lang="en-US" sz="2000" b="1"/>
              <a:t>Electrode Features:</a:t>
            </a:r>
            <a:r>
              <a:rPr lang="en-US" sz="2000"/>
              <a:t> Each electrode is made of two sub-electrodes. Each sub-electrode contains 6 support structures for dispersion elements, with the dimensions of 9 x 11,5 m, i.e. there is a total of 12 support structures per each bi-directional electrode. </a:t>
            </a:r>
          </a:p>
          <a:p>
            <a:r>
              <a:rPr lang="en-US" sz="2000"/>
              <a:t>Elements are located at 3 m distance, while two sub-electrodes are at approx. 50 m distance </a:t>
            </a:r>
            <a:r>
              <a:rPr lang="en-US" sz="2000" smtClean="0"/>
              <a:t>.  </a:t>
            </a:r>
            <a:r>
              <a:rPr lang="en-US" sz="2000"/>
              <a:t>A total length of the electrode is 215 m.</a:t>
            </a:r>
          </a:p>
        </p:txBody>
      </p:sp>
      <p:pic>
        <p:nvPicPr>
          <p:cNvPr id="3" name="Picture 2"/>
          <p:cNvPicPr/>
          <p:nvPr/>
        </p:nvPicPr>
        <p:blipFill>
          <a:blip r:embed="rId3">
            <a:grayscl/>
            <a:extLst>
              <a:ext uri="{28A0092B-C50C-407E-A947-70E740481C1C}">
                <a14:useLocalDpi xmlns:a14="http://schemas.microsoft.com/office/drawing/2010/main" val="0"/>
              </a:ext>
            </a:extLst>
          </a:blip>
          <a:srcRect b="15897"/>
          <a:stretch>
            <a:fillRect/>
          </a:stretch>
        </p:blipFill>
        <p:spPr bwMode="auto">
          <a:xfrm>
            <a:off x="611560" y="5229200"/>
            <a:ext cx="8136903" cy="1368152"/>
          </a:xfrm>
          <a:prstGeom prst="rect">
            <a:avLst/>
          </a:prstGeom>
          <a:noFill/>
          <a:ln>
            <a:noFill/>
          </a:ln>
        </p:spPr>
      </p:pic>
    </p:spTree>
    <p:extLst>
      <p:ext uri="{BB962C8B-B14F-4D97-AF65-F5344CB8AC3E}">
        <p14:creationId xmlns:p14="http://schemas.microsoft.com/office/powerpoint/2010/main" val="18275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2">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p:cTn id="1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390</TotalTime>
  <Words>1864</Words>
  <Application>Microsoft Office PowerPoint</Application>
  <PresentationFormat>On-screen Show (4:3)</PresentationFormat>
  <Paragraphs>241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Theme1</vt:lpstr>
      <vt:lpstr>PowerPoint Presentation</vt:lpstr>
      <vt:lpstr>± 500 kV HVDC Italy -Montenegro electric power systems connection route</vt:lpstr>
      <vt:lpstr>Route ±500kV submarine HVDC/underground cable Italy-Montenegro, Montenegrin part </vt:lpstr>
      <vt:lpstr>± 500 kV HVDC cable connection Italy - Montenegro, principled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Milutin M. Ostojic</dc:creator>
  <cp:lastModifiedBy>Milutin M. Ostojic</cp:lastModifiedBy>
  <cp:revision>41</cp:revision>
  <dcterms:created xsi:type="dcterms:W3CDTF">2015-03-17T10:09:49Z</dcterms:created>
  <dcterms:modified xsi:type="dcterms:W3CDTF">2015-05-07T15:08:54Z</dcterms:modified>
</cp:coreProperties>
</file>